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701" r:id="rId1"/>
    <p:sldMasterId id="2147483725" r:id="rId2"/>
  </p:sldMasterIdLst>
  <p:notesMasterIdLst>
    <p:notesMasterId r:id="rId11"/>
  </p:notesMasterIdLst>
  <p:handoutMasterIdLst>
    <p:handoutMasterId r:id="rId12"/>
  </p:handoutMasterIdLst>
  <p:sldIdLst>
    <p:sldId id="399" r:id="rId3"/>
    <p:sldId id="429" r:id="rId4"/>
    <p:sldId id="433" r:id="rId5"/>
    <p:sldId id="441" r:id="rId6"/>
    <p:sldId id="435" r:id="rId7"/>
    <p:sldId id="445" r:id="rId8"/>
    <p:sldId id="434" r:id="rId9"/>
    <p:sldId id="442" r:id="rId10"/>
  </p:sldIdLst>
  <p:sldSz cx="12160250" cy="6840538"/>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91" userDrawn="1">
          <p15:clr>
            <a:srgbClr val="A4A3A4"/>
          </p15:clr>
        </p15:guide>
      </p15:sldGuideLst>
    </p:ext>
    <p:ext uri="{2D200454-40CA-4A62-9FC3-DE9A4176ACB9}">
      <p15:notesGuideLst xmlns:p15="http://schemas.microsoft.com/office/powerpoint/2012/main">
        <p15:guide id="1" orient="horz" pos="2756" userDrawn="1">
          <p15:clr>
            <a:srgbClr val="A4A3A4"/>
          </p15:clr>
        </p15:guide>
        <p15:guide id="2" pos="20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Autor" initials="A" lastIdx="0" clrIdx="1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FF00"/>
    <a:srgbClr val="FFCC66"/>
    <a:srgbClr val="66CCFF"/>
    <a:srgbClr val="3399FF"/>
    <a:srgbClr val="0099CC"/>
    <a:srgbClr val="999999"/>
    <a:srgbClr val="6699FF"/>
    <a:srgbClr val="CC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Keskmine laad 4 – rõh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Keskmine laa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96349" autoAdjust="0"/>
  </p:normalViewPr>
  <p:slideViewPr>
    <p:cSldViewPr>
      <p:cViewPr>
        <p:scale>
          <a:sx n="91" d="100"/>
          <a:sy n="91" d="100"/>
        </p:scale>
        <p:origin x="66" y="-318"/>
      </p:cViewPr>
      <p:guideLst>
        <p:guide orient="horz" pos="2160"/>
        <p:guide pos="3891"/>
      </p:guideLst>
    </p:cSldViewPr>
  </p:slideViewPr>
  <p:outlineViewPr>
    <p:cViewPr varScale="1">
      <p:scale>
        <a:sx n="170" d="200"/>
        <a:sy n="170" d="200"/>
      </p:scale>
      <p:origin x="-780" y="-84"/>
    </p:cViewPr>
  </p:outlineViewPr>
  <p:notesTextViewPr>
    <p:cViewPr>
      <p:scale>
        <a:sx n="1" d="1"/>
        <a:sy n="1" d="1"/>
      </p:scale>
      <p:origin x="0" y="-408"/>
    </p:cViewPr>
  </p:notesTextViewPr>
  <p:sorterViewPr>
    <p:cViewPr>
      <p:scale>
        <a:sx n="100" d="100"/>
        <a:sy n="100" d="100"/>
      </p:scale>
      <p:origin x="0" y="-2698"/>
    </p:cViewPr>
  </p:sorterViewPr>
  <p:notesViewPr>
    <p:cSldViewPr>
      <p:cViewPr varScale="1">
        <p:scale>
          <a:sx n="59" d="100"/>
          <a:sy n="59" d="100"/>
        </p:scale>
        <p:origin x="-1752" y="-72"/>
      </p:cViewPr>
      <p:guideLst>
        <p:guide orient="horz" pos="2756"/>
        <p:guide pos="20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8435" cy="513551"/>
          </a:xfrm>
          <a:prstGeom prst="rect">
            <a:avLst/>
          </a:prstGeom>
        </p:spPr>
        <p:txBody>
          <a:bodyPr vert="horz" lIns="86846" tIns="43423" rIns="86846" bIns="43423" rtlCol="0"/>
          <a:lstStyle>
            <a:lvl1pPr algn="l">
              <a:defRPr sz="1100"/>
            </a:lvl1pPr>
          </a:lstStyle>
          <a:p>
            <a:endParaRPr lang="et-EE"/>
          </a:p>
        </p:txBody>
      </p:sp>
      <p:sp>
        <p:nvSpPr>
          <p:cNvPr id="3" name="Kuupäeva kohatäide 2"/>
          <p:cNvSpPr>
            <a:spLocks noGrp="1"/>
          </p:cNvSpPr>
          <p:nvPr>
            <p:ph type="dt" sz="quarter" idx="1"/>
          </p:nvPr>
        </p:nvSpPr>
        <p:spPr>
          <a:xfrm>
            <a:off x="4022550" y="0"/>
            <a:ext cx="3078435" cy="513551"/>
          </a:xfrm>
          <a:prstGeom prst="rect">
            <a:avLst/>
          </a:prstGeom>
        </p:spPr>
        <p:txBody>
          <a:bodyPr vert="horz" lIns="86846" tIns="43423" rIns="86846" bIns="43423" rtlCol="0"/>
          <a:lstStyle>
            <a:lvl1pPr algn="r">
              <a:defRPr sz="1100"/>
            </a:lvl1pPr>
          </a:lstStyle>
          <a:p>
            <a:fld id="{57AB7856-BFB7-47C7-B10D-6DB968CF9847}" type="datetimeFigureOut">
              <a:rPr lang="et-EE" smtClean="0"/>
              <a:t>08.06.2022</a:t>
            </a:fld>
            <a:endParaRPr lang="et-EE"/>
          </a:p>
        </p:txBody>
      </p:sp>
      <p:sp>
        <p:nvSpPr>
          <p:cNvPr id="4" name="Jaluse kohatäide 3"/>
          <p:cNvSpPr>
            <a:spLocks noGrp="1"/>
          </p:cNvSpPr>
          <p:nvPr>
            <p:ph type="ftr" sz="quarter" idx="2"/>
          </p:nvPr>
        </p:nvSpPr>
        <p:spPr>
          <a:xfrm>
            <a:off x="0" y="9719475"/>
            <a:ext cx="3078435" cy="513551"/>
          </a:xfrm>
          <a:prstGeom prst="rect">
            <a:avLst/>
          </a:prstGeom>
        </p:spPr>
        <p:txBody>
          <a:bodyPr vert="horz" lIns="86846" tIns="43423" rIns="86846" bIns="43423" rtlCol="0" anchor="b"/>
          <a:lstStyle>
            <a:lvl1pPr algn="l">
              <a:defRPr sz="1100"/>
            </a:lvl1pPr>
          </a:lstStyle>
          <a:p>
            <a:endParaRPr lang="et-EE"/>
          </a:p>
        </p:txBody>
      </p:sp>
      <p:sp>
        <p:nvSpPr>
          <p:cNvPr id="5" name="Slaidinumbri kohatäide 4"/>
          <p:cNvSpPr>
            <a:spLocks noGrp="1"/>
          </p:cNvSpPr>
          <p:nvPr>
            <p:ph type="sldNum" sz="quarter" idx="3"/>
          </p:nvPr>
        </p:nvSpPr>
        <p:spPr>
          <a:xfrm>
            <a:off x="4022550" y="9719475"/>
            <a:ext cx="3078435" cy="513551"/>
          </a:xfrm>
          <a:prstGeom prst="rect">
            <a:avLst/>
          </a:prstGeom>
        </p:spPr>
        <p:txBody>
          <a:bodyPr vert="horz" lIns="86846" tIns="43423" rIns="86846" bIns="43423" rtlCol="0" anchor="b"/>
          <a:lstStyle>
            <a:lvl1pPr algn="r">
              <a:defRPr sz="1100"/>
            </a:lvl1pPr>
          </a:lstStyle>
          <a:p>
            <a:fld id="{67BE731C-9B6A-4BBE-A120-9B6FD0A82661}" type="slidenum">
              <a:rPr lang="et-EE" smtClean="0"/>
              <a:t>‹#›</a:t>
            </a:fld>
            <a:endParaRPr lang="et-EE"/>
          </a:p>
        </p:txBody>
      </p:sp>
    </p:spTree>
    <p:extLst>
      <p:ext uri="{BB962C8B-B14F-4D97-AF65-F5344CB8AC3E}">
        <p14:creationId xmlns:p14="http://schemas.microsoft.com/office/powerpoint/2010/main" val="2308593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41288" y="777875"/>
            <a:ext cx="6816725" cy="383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09949" y="4860499"/>
            <a:ext cx="5681086" cy="46037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1" y="0"/>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87529" algn="l"/>
                <a:tab pos="1375058" algn="l"/>
                <a:tab pos="2062587" algn="l"/>
                <a:tab pos="2750116"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019566" y="0"/>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87529" algn="l"/>
                <a:tab pos="1375058" algn="l"/>
                <a:tab pos="2062587" algn="l"/>
                <a:tab pos="2750116"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720994"/>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87529" algn="l"/>
                <a:tab pos="1375058" algn="l"/>
                <a:tab pos="2062587" algn="l"/>
                <a:tab pos="2750116"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019566" y="9720994"/>
            <a:ext cx="3081418" cy="51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87529" algn="l"/>
                <a:tab pos="1375058" algn="l"/>
                <a:tab pos="2062587" algn="l"/>
                <a:tab pos="2750116"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706438"/>
            <a:ext cx="6283325" cy="3535362"/>
          </a:xfrm>
        </p:spPr>
      </p:sp>
      <p:sp>
        <p:nvSpPr>
          <p:cNvPr id="3" name="Notes Placeholder 2"/>
          <p:cNvSpPr>
            <a:spLocks noGrp="1"/>
          </p:cNvSpPr>
          <p:nvPr>
            <p:ph type="body" idx="1"/>
          </p:nvPr>
        </p:nvSpPr>
        <p:spPr/>
        <p:txBody>
          <a:bodyPr/>
          <a:lstStyle/>
          <a:p>
            <a:pPr marL="292003" indent="-292003">
              <a:buClr>
                <a:srgbClr val="0000CC"/>
              </a:buClr>
              <a:buFont typeface="+mj-lt"/>
              <a:buAutoNum type="arabicPeriod"/>
            </a:pPr>
            <a:r>
              <a:rPr lang="en-EE" dirty="0"/>
              <a:t> </a:t>
            </a:r>
            <a:r>
              <a:rPr lang="et-EE" dirty="0">
                <a:latin typeface="Aino" panose="02000603040504020204" pitchFamily="50" charset="0"/>
              </a:rPr>
              <a:t> </a:t>
            </a:r>
            <a:r>
              <a:rPr lang="et-EE" dirty="0">
                <a:latin typeface="+mn-lt"/>
              </a:rPr>
              <a:t>IKT strateegia ülevaade</a:t>
            </a:r>
          </a:p>
          <a:p>
            <a:pPr marL="292003" indent="-292003">
              <a:buClr>
                <a:srgbClr val="0000CC"/>
              </a:buClr>
              <a:buFont typeface="+mj-lt"/>
              <a:buAutoNum type="arabicPeriod"/>
            </a:pPr>
            <a:r>
              <a:rPr lang="et-EE" dirty="0">
                <a:latin typeface="+mn-lt"/>
              </a:rPr>
              <a:t> Valitsemisala äriteenuste/algatuste/investeeringute </a:t>
            </a:r>
            <a:r>
              <a:rPr lang="et-EE" dirty="0">
                <a:solidFill>
                  <a:srgbClr val="0000FF"/>
                </a:solidFill>
                <a:latin typeface="+mn-lt"/>
              </a:rPr>
              <a:t>hetkeolukord</a:t>
            </a:r>
            <a:r>
              <a:rPr lang="et-EE" dirty="0">
                <a:latin typeface="+mn-lt"/>
              </a:rPr>
              <a:t> </a:t>
            </a:r>
          </a:p>
          <a:p>
            <a:pPr marL="292003" indent="-292003">
              <a:buClr>
                <a:srgbClr val="0000CC"/>
              </a:buClr>
              <a:buFont typeface="+mj-lt"/>
              <a:buAutoNum type="arabicPeriod"/>
            </a:pPr>
            <a:r>
              <a:rPr lang="et-EE" dirty="0">
                <a:latin typeface="+mn-lt"/>
              </a:rPr>
              <a:t>Valitsemisala äriteenuste/algatuste/investeeringute </a:t>
            </a:r>
            <a:r>
              <a:rPr lang="et-EE" dirty="0">
                <a:solidFill>
                  <a:srgbClr val="0000FF"/>
                </a:solidFill>
                <a:latin typeface="+mn-lt"/>
              </a:rPr>
              <a:t>tulevikuvaade</a:t>
            </a:r>
          </a:p>
          <a:p>
            <a:pPr marL="292003" indent="-292003">
              <a:buClr>
                <a:srgbClr val="0000CC"/>
              </a:buClr>
              <a:buFont typeface="+mj-lt"/>
              <a:buAutoNum type="arabicPeriod"/>
            </a:pPr>
            <a:r>
              <a:rPr lang="et-EE" dirty="0">
                <a:latin typeface="+mn-lt"/>
              </a:rPr>
              <a:t> Valitsemisala äriteenuste/algatuste/investeeringute </a:t>
            </a:r>
            <a:r>
              <a:rPr lang="et-EE" dirty="0">
                <a:solidFill>
                  <a:srgbClr val="0000FF"/>
                </a:solidFill>
                <a:latin typeface="+mn-lt"/>
              </a:rPr>
              <a:t>tulevikuvaade</a:t>
            </a:r>
          </a:p>
          <a:p>
            <a:pPr>
              <a:buClr>
                <a:srgbClr val="0000CC"/>
              </a:buClr>
            </a:pPr>
            <a:r>
              <a:rPr lang="et-EE" dirty="0">
                <a:solidFill>
                  <a:srgbClr val="0000FF"/>
                </a:solidFill>
                <a:latin typeface="+mn-lt"/>
              </a:rPr>
              <a:t>sh digiriigi arengukava vaates</a:t>
            </a:r>
          </a:p>
          <a:p>
            <a:pPr>
              <a:buClr>
                <a:srgbClr val="0000CC"/>
              </a:buClr>
            </a:pPr>
            <a:r>
              <a:rPr lang="et-EE" dirty="0">
                <a:solidFill>
                  <a:srgbClr val="0000FF"/>
                </a:solidFill>
                <a:latin typeface="+mn-lt"/>
              </a:rPr>
              <a:t>5. </a:t>
            </a:r>
            <a:r>
              <a:rPr lang="et-EE" dirty="0" err="1">
                <a:latin typeface="+mn-lt"/>
              </a:rPr>
              <a:t>Ühisarendused</a:t>
            </a:r>
            <a:r>
              <a:rPr lang="et-EE" dirty="0">
                <a:latin typeface="+mn-lt"/>
              </a:rPr>
              <a:t>/koostöövormid</a:t>
            </a:r>
          </a:p>
        </p:txBody>
      </p:sp>
    </p:spTree>
    <p:extLst>
      <p:ext uri="{BB962C8B-B14F-4D97-AF65-F5344CB8AC3E}">
        <p14:creationId xmlns:p14="http://schemas.microsoft.com/office/powerpoint/2010/main" val="1706110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2</a:t>
            </a:fld>
            <a:endParaRPr lang="et-EE" altLang="en-US"/>
          </a:p>
        </p:txBody>
      </p:sp>
    </p:spTree>
    <p:extLst>
      <p:ext uri="{BB962C8B-B14F-4D97-AF65-F5344CB8AC3E}">
        <p14:creationId xmlns:p14="http://schemas.microsoft.com/office/powerpoint/2010/main" val="176596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t-EE" baseline="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t-EE" baseline="0" dirty="0"/>
          </a:p>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3</a:t>
            </a:fld>
            <a:endParaRPr lang="et-EE" altLang="en-US"/>
          </a:p>
        </p:txBody>
      </p:sp>
    </p:spTree>
    <p:extLst>
      <p:ext uri="{BB962C8B-B14F-4D97-AF65-F5344CB8AC3E}">
        <p14:creationId xmlns:p14="http://schemas.microsoft.com/office/powerpoint/2010/main" val="2920341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4</a:t>
            </a:fld>
            <a:endParaRPr lang="et-EE" altLang="en-US"/>
          </a:p>
        </p:txBody>
      </p:sp>
    </p:spTree>
    <p:extLst>
      <p:ext uri="{BB962C8B-B14F-4D97-AF65-F5344CB8AC3E}">
        <p14:creationId xmlns:p14="http://schemas.microsoft.com/office/powerpoint/2010/main" val="3364448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5</a:t>
            </a:fld>
            <a:endParaRPr lang="et-EE" altLang="en-US"/>
          </a:p>
        </p:txBody>
      </p:sp>
    </p:spTree>
    <p:extLst>
      <p:ext uri="{BB962C8B-B14F-4D97-AF65-F5344CB8AC3E}">
        <p14:creationId xmlns:p14="http://schemas.microsoft.com/office/powerpoint/2010/main" val="1738375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1" baseline="0" dirty="0"/>
              <a:t>MKM tagasiside:</a:t>
            </a:r>
          </a:p>
          <a:p>
            <a:pPr marL="171450" indent="-171450">
              <a:buFont typeface="Arial" panose="020B0604020202020204" pitchFamily="34" charset="0"/>
              <a:buChar char="•"/>
            </a:pPr>
            <a:r>
              <a:rPr lang="et-EE" baseline="0" dirty="0"/>
              <a:t>Teil on SKAIS väikearendusteks RM SO reservis 622 359 – 639 667 eurot aastas + majandamiskuludeks 499 500 – 737 291 eurot. See on vähemalt 1,1 miljonit aastas. Nüüd taotlete väikearendusteks juurde u 540 000 aastas, mis teeb ainuüksi väikearendusteks peaaegu 1,2 miljonit. Majandamiskulusid taotlete juurde 459 000, ehk koos reservis olevaga peaaegu miljon. See on juba üle 2 miljoni euro aastas, millele lisanduvad veel tööjõukulud. Palume lühikirjelduses, või Excelis selgemalt välja tuua, kasvõi nimekirjana, mis on need väikearendused, mis maksavad aastas kokku 1,2 miljonit eurot aastas ja millele kulub lisaks ligi 1 miljon eurot aastas majandamiskulusid.  </a:t>
            </a:r>
          </a:p>
          <a:p>
            <a:pPr marL="171450" indent="-171450">
              <a:buFont typeface="Arial" panose="020B0604020202020204" pitchFamily="34" charset="0"/>
              <a:buChar char="•"/>
            </a:pPr>
            <a:r>
              <a:rPr lang="et-EE" baseline="0" dirty="0"/>
              <a:t>Palume lühikirjelduses ka selgitust, miks SKAIS1 sulgemine pidevalt edasi lükkub. Kohtumisel te selgitasite, kuid peaks olema kirjas ka lühikirjelduses või Excelis.</a:t>
            </a:r>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6</a:t>
            </a:fld>
            <a:endParaRPr lang="et-EE" altLang="en-US"/>
          </a:p>
        </p:txBody>
      </p:sp>
    </p:spTree>
    <p:extLst>
      <p:ext uri="{BB962C8B-B14F-4D97-AF65-F5344CB8AC3E}">
        <p14:creationId xmlns:p14="http://schemas.microsoft.com/office/powerpoint/2010/main" val="256576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7</a:t>
            </a:fld>
            <a:endParaRPr lang="et-EE" altLang="en-US"/>
          </a:p>
        </p:txBody>
      </p:sp>
    </p:spTree>
    <p:extLst>
      <p:ext uri="{BB962C8B-B14F-4D97-AF65-F5344CB8AC3E}">
        <p14:creationId xmlns:p14="http://schemas.microsoft.com/office/powerpoint/2010/main" val="1439516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34235094-E32C-41FF-A31F-07A269C89EE0}" type="slidenum">
              <a:rPr lang="et-EE" smtClean="0"/>
              <a:t>8</a:t>
            </a:fld>
            <a:endParaRPr lang="et-EE"/>
          </a:p>
        </p:txBody>
      </p:sp>
    </p:spTree>
    <p:extLst>
      <p:ext uri="{BB962C8B-B14F-4D97-AF65-F5344CB8AC3E}">
        <p14:creationId xmlns:p14="http://schemas.microsoft.com/office/powerpoint/2010/main" val="2366057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bg>
      <p:bgPr>
        <a:solidFill>
          <a:srgbClr val="DDDDDD"/>
        </a:solidFill>
        <a:effectLst/>
      </p:bgPr>
    </p:bg>
    <p:spTree>
      <p:nvGrpSpPr>
        <p:cNvPr id="1" name=""/>
        <p:cNvGrpSpPr/>
        <p:nvPr/>
      </p:nvGrpSpPr>
      <p:grpSpPr>
        <a:xfrm>
          <a:off x="0" y="0"/>
          <a:ext cx="0" cy="0"/>
          <a:chOff x="0" y="0"/>
          <a:chExt cx="0" cy="0"/>
        </a:xfrm>
      </p:grpSpPr>
      <p:pic>
        <p:nvPicPr>
          <p:cNvPr id="13" name="Image" descr="Image"/>
          <p:cNvPicPr>
            <a:picLocks noChangeAspect="1"/>
          </p:cNvPicPr>
          <p:nvPr/>
        </p:nvPicPr>
        <p:blipFill>
          <a:blip r:embed="rId2"/>
          <a:stretch>
            <a:fillRect/>
          </a:stretch>
        </p:blipFill>
        <p:spPr>
          <a:xfrm>
            <a:off x="1266693" y="-2161080"/>
            <a:ext cx="13874071" cy="18853887"/>
          </a:xfrm>
          <a:prstGeom prst="rect">
            <a:avLst/>
          </a:prstGeom>
          <a:ln w="12700">
            <a:miter lim="400000"/>
          </a:ln>
        </p:spPr>
      </p:pic>
      <p:sp>
        <p:nvSpPr>
          <p:cNvPr id="14" name="Title Text"/>
          <p:cNvSpPr txBox="1">
            <a:spLocks noGrp="1"/>
          </p:cNvSpPr>
          <p:nvPr>
            <p:ph type="title"/>
          </p:nvPr>
        </p:nvSpPr>
        <p:spPr>
          <a:xfrm>
            <a:off x="877409" y="219383"/>
            <a:ext cx="6275280" cy="3198887"/>
          </a:xfrm>
          <a:prstGeom prst="rect">
            <a:avLst/>
          </a:prstGeom>
        </p:spPr>
        <p:txBody>
          <a:bodyPr anchor="b"/>
          <a:lstStyle>
            <a:lvl1pPr>
              <a:defRPr sz="6483">
                <a:solidFill>
                  <a:srgbClr val="646482"/>
                </a:solidFill>
              </a:defRPr>
            </a:lvl1pPr>
          </a:lstStyle>
          <a:p>
            <a:r>
              <a:t>Title Text</a:t>
            </a:r>
          </a:p>
        </p:txBody>
      </p:sp>
      <p:sp>
        <p:nvSpPr>
          <p:cNvPr id="15" name="Body Level One…"/>
          <p:cNvSpPr txBox="1">
            <a:spLocks noGrp="1"/>
          </p:cNvSpPr>
          <p:nvPr>
            <p:ph type="body" sz="half" idx="1"/>
          </p:nvPr>
        </p:nvSpPr>
        <p:spPr>
          <a:xfrm>
            <a:off x="877408" y="4050164"/>
            <a:ext cx="9728700" cy="2202295"/>
          </a:xfrm>
          <a:prstGeom prst="rect">
            <a:avLst/>
          </a:prstGeom>
        </p:spPr>
        <p:txBody>
          <a:bodyPr anchor="b"/>
          <a:lstStyle>
            <a:lvl1pPr marL="0" indent="0">
              <a:spcBef>
                <a:spcPts val="0"/>
              </a:spcBef>
              <a:buClrTx/>
              <a:buSzTx/>
              <a:buNone/>
              <a:defRPr sz="2593" b="1"/>
            </a:lvl1pPr>
            <a:lvl2pPr marL="0" indent="0">
              <a:spcBef>
                <a:spcPts val="0"/>
              </a:spcBef>
              <a:buClrTx/>
              <a:buSzTx/>
              <a:buNone/>
              <a:defRPr sz="1795"/>
            </a:lvl2pPr>
            <a:lvl3pPr marL="0" indent="0">
              <a:spcBef>
                <a:spcPts val="0"/>
              </a:spcBef>
              <a:buClrTx/>
              <a:buSzTx/>
              <a:buNone/>
              <a:defRPr sz="1795"/>
            </a:lvl3pPr>
            <a:lvl4pPr marL="0" indent="0">
              <a:spcBef>
                <a:spcPts val="0"/>
              </a:spcBef>
              <a:buClrTx/>
              <a:buSzTx/>
              <a:buNone/>
              <a:defRPr sz="1795"/>
            </a:lvl4pPr>
            <a:lvl5pPr marL="0" indent="0">
              <a:spcBef>
                <a:spcPts val="0"/>
              </a:spcBef>
              <a:buClrTx/>
              <a:buSzTx/>
              <a:buNone/>
              <a:defRPr sz="1795"/>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2" name="Picture 1">
            <a:extLst>
              <a:ext uri="{FF2B5EF4-FFF2-40B4-BE49-F238E27FC236}">
                <a16:creationId xmlns:a16="http://schemas.microsoft.com/office/drawing/2014/main" id="{37F2837B-0CD2-AF48-B833-B50CAE657096}"/>
              </a:ext>
            </a:extLst>
          </p:cNvPr>
          <p:cNvPicPr>
            <a:picLocks noChangeAspect="1"/>
          </p:cNvPicPr>
          <p:nvPr userDrawn="1"/>
        </p:nvPicPr>
        <p:blipFill>
          <a:blip r:embed="rId3"/>
          <a:stretch>
            <a:fillRect/>
          </a:stretch>
        </p:blipFill>
        <p:spPr>
          <a:xfrm>
            <a:off x="9474808" y="528461"/>
            <a:ext cx="2262600" cy="832162"/>
          </a:xfrm>
          <a:prstGeom prst="rect">
            <a:avLst/>
          </a:prstGeom>
        </p:spPr>
      </p:pic>
    </p:spTree>
    <p:extLst>
      <p:ext uri="{BB962C8B-B14F-4D97-AF65-F5344CB8AC3E}">
        <p14:creationId xmlns:p14="http://schemas.microsoft.com/office/powerpoint/2010/main" val="3157840893"/>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Section Purple">
    <p:bg>
      <p:bgPr>
        <a:solidFill>
          <a:srgbClr val="9C78FF"/>
        </a:solidFill>
        <a:effectLst/>
      </p:bgPr>
    </p:bg>
    <p:spTree>
      <p:nvGrpSpPr>
        <p:cNvPr id="1" name=""/>
        <p:cNvGrpSpPr/>
        <p:nvPr/>
      </p:nvGrpSpPr>
      <p:grpSpPr>
        <a:xfrm>
          <a:off x="0" y="0"/>
          <a:ext cx="0" cy="0"/>
          <a:chOff x="0" y="0"/>
          <a:chExt cx="0" cy="0"/>
        </a:xfrm>
      </p:grpSpPr>
      <p:sp>
        <p:nvSpPr>
          <p:cNvPr id="71" name="Title Text"/>
          <p:cNvSpPr txBox="1">
            <a:spLocks noGrp="1"/>
          </p:cNvSpPr>
          <p:nvPr>
            <p:ph type="title"/>
          </p:nvPr>
        </p:nvSpPr>
        <p:spPr>
          <a:xfrm>
            <a:off x="877410" y="1820825"/>
            <a:ext cx="5227438" cy="3198888"/>
          </a:xfrm>
          <a:prstGeom prst="rect">
            <a:avLst/>
          </a:prstGeom>
        </p:spPr>
        <p:txBody>
          <a:bodyPr anchor="ctr"/>
          <a:lstStyle>
            <a:lvl1pPr>
              <a:defRPr sz="6483">
                <a:solidFill>
                  <a:srgbClr val="FFFFFF"/>
                </a:solidFill>
              </a:defRPr>
            </a:lvl1pPr>
          </a:lstStyle>
          <a:p>
            <a:r>
              <a:t>Title Text</a:t>
            </a:r>
          </a:p>
        </p:txBody>
      </p:sp>
      <p:sp>
        <p:nvSpPr>
          <p:cNvPr id="72" name="Body Level One…"/>
          <p:cNvSpPr txBox="1">
            <a:spLocks noGrp="1"/>
          </p:cNvSpPr>
          <p:nvPr>
            <p:ph type="body" sz="half" idx="1"/>
          </p:nvPr>
        </p:nvSpPr>
        <p:spPr>
          <a:xfrm>
            <a:off x="877408" y="4050165"/>
            <a:ext cx="9728700" cy="2202295"/>
          </a:xfrm>
          <a:prstGeom prst="rect">
            <a:avLst/>
          </a:prstGeom>
        </p:spPr>
        <p:txBody>
          <a:bodyPr anchor="b"/>
          <a:lstStyle>
            <a:lvl1pPr marL="0" indent="0">
              <a:spcBef>
                <a:spcPts val="0"/>
              </a:spcBef>
              <a:buClrTx/>
              <a:buSzTx/>
              <a:buNone/>
              <a:defRPr sz="2593" b="1">
                <a:solidFill>
                  <a:srgbClr val="FFFFFF"/>
                </a:solidFill>
              </a:defRPr>
            </a:lvl1pPr>
            <a:lvl2pPr marL="0" indent="0">
              <a:spcBef>
                <a:spcPts val="0"/>
              </a:spcBef>
              <a:buClrTx/>
              <a:buSzTx/>
              <a:buNone/>
              <a:defRPr sz="1795">
                <a:solidFill>
                  <a:srgbClr val="FFFFFF"/>
                </a:solidFill>
              </a:defRPr>
            </a:lvl2pPr>
            <a:lvl3pPr marL="0" indent="0">
              <a:spcBef>
                <a:spcPts val="0"/>
              </a:spcBef>
              <a:buClrTx/>
              <a:buSzTx/>
              <a:buNone/>
              <a:defRPr sz="1795">
                <a:solidFill>
                  <a:srgbClr val="FFFFFF"/>
                </a:solidFill>
              </a:defRPr>
            </a:lvl3pPr>
            <a:lvl4pPr marL="0" indent="0">
              <a:spcBef>
                <a:spcPts val="0"/>
              </a:spcBef>
              <a:buClrTx/>
              <a:buSzTx/>
              <a:buNone/>
              <a:defRPr sz="1795">
                <a:solidFill>
                  <a:srgbClr val="FFFFFF"/>
                </a:solidFill>
              </a:defRPr>
            </a:lvl4pPr>
            <a:lvl5pPr marL="0" indent="0">
              <a:spcBef>
                <a:spcPts val="0"/>
              </a:spcBef>
              <a:buClrTx/>
              <a:buSzTx/>
              <a:buNone/>
              <a:defRPr sz="1795">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73" name="Image" descr="Image"/>
          <p:cNvPicPr>
            <a:picLocks noChangeAspect="1"/>
          </p:cNvPicPr>
          <p:nvPr/>
        </p:nvPicPr>
        <p:blipFill>
          <a:blip r:embed="rId2"/>
          <a:stretch>
            <a:fillRect/>
          </a:stretch>
        </p:blipFill>
        <p:spPr>
          <a:xfrm>
            <a:off x="11446647" y="283991"/>
            <a:ext cx="506306" cy="688034"/>
          </a:xfrm>
          <a:prstGeom prst="rect">
            <a:avLst/>
          </a:prstGeom>
          <a:ln w="12700">
            <a:miter lim="400000"/>
          </a:ln>
        </p:spPr>
      </p:pic>
      <p:sp>
        <p:nvSpPr>
          <p:cNvPr id="74" name="Line"/>
          <p:cNvSpPr/>
          <p:nvPr/>
        </p:nvSpPr>
        <p:spPr>
          <a:xfrm flipV="1">
            <a:off x="6080126" y="6694494"/>
            <a:ext cx="1" cy="460853"/>
          </a:xfrm>
          <a:prstGeom prst="line">
            <a:avLst/>
          </a:prstGeom>
          <a:ln w="12700">
            <a:solidFill>
              <a:srgbClr val="FFFFFF"/>
            </a:solidFill>
            <a:miter/>
          </a:ln>
        </p:spPr>
        <p:txBody>
          <a:bodyPr lIns="45597" rIns="45597"/>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75" name="Line"/>
          <p:cNvSpPr/>
          <p:nvPr/>
        </p:nvSpPr>
        <p:spPr>
          <a:xfrm flipV="1">
            <a:off x="6080126" y="-336059"/>
            <a:ext cx="1" cy="460853"/>
          </a:xfrm>
          <a:prstGeom prst="line">
            <a:avLst/>
          </a:prstGeom>
          <a:ln w="12700">
            <a:solidFill>
              <a:srgbClr val="FFFFFF"/>
            </a:solidFill>
            <a:miter/>
          </a:ln>
        </p:spPr>
        <p:txBody>
          <a:bodyPr lIns="45597" rIns="45597"/>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1320390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End slide">
    <p:bg>
      <p:bgPr>
        <a:solidFill>
          <a:srgbClr val="535353"/>
        </a:solidFill>
        <a:effectLst/>
      </p:bgPr>
    </p:bg>
    <p:spTree>
      <p:nvGrpSpPr>
        <p:cNvPr id="1" name=""/>
        <p:cNvGrpSpPr/>
        <p:nvPr/>
      </p:nvGrpSpPr>
      <p:grpSpPr>
        <a:xfrm>
          <a:off x="0" y="0"/>
          <a:ext cx="0" cy="0"/>
          <a:chOff x="0" y="0"/>
          <a:chExt cx="0" cy="0"/>
        </a:xfrm>
      </p:grpSpPr>
      <p:sp>
        <p:nvSpPr>
          <p:cNvPr id="83" name="Title Text"/>
          <p:cNvSpPr txBox="1">
            <a:spLocks noGrp="1"/>
          </p:cNvSpPr>
          <p:nvPr>
            <p:ph type="title"/>
          </p:nvPr>
        </p:nvSpPr>
        <p:spPr>
          <a:xfrm>
            <a:off x="877408" y="219382"/>
            <a:ext cx="9728700" cy="3934484"/>
          </a:xfrm>
          <a:prstGeom prst="rect">
            <a:avLst/>
          </a:prstGeom>
        </p:spPr>
        <p:txBody>
          <a:bodyPr anchor="b">
            <a:normAutofit/>
          </a:bodyPr>
          <a:lstStyle>
            <a:lvl1pPr>
              <a:defRPr sz="7580">
                <a:solidFill>
                  <a:srgbClr val="FFFFFF"/>
                </a:solidFill>
              </a:defRPr>
            </a:lvl1pPr>
          </a:lstStyle>
          <a:p>
            <a:r>
              <a:rPr dirty="0"/>
              <a:t>Title Text</a:t>
            </a:r>
          </a:p>
        </p:txBody>
      </p:sp>
      <p:sp>
        <p:nvSpPr>
          <p:cNvPr id="84" name="Body Level One…"/>
          <p:cNvSpPr txBox="1">
            <a:spLocks noGrp="1"/>
          </p:cNvSpPr>
          <p:nvPr>
            <p:ph type="body" sz="half" idx="1"/>
          </p:nvPr>
        </p:nvSpPr>
        <p:spPr>
          <a:xfrm>
            <a:off x="877408" y="4287590"/>
            <a:ext cx="9728700" cy="1964868"/>
          </a:xfrm>
          <a:prstGeom prst="rect">
            <a:avLst/>
          </a:prstGeom>
        </p:spPr>
        <p:txBody>
          <a:bodyPr anchor="b"/>
          <a:lstStyle>
            <a:lvl1pPr marL="0" indent="0">
              <a:spcBef>
                <a:spcPts val="0"/>
              </a:spcBef>
              <a:buClrTx/>
              <a:buSzTx/>
              <a:buNone/>
              <a:defRPr sz="2593" b="1">
                <a:solidFill>
                  <a:srgbClr val="FFFFFF"/>
                </a:solidFill>
              </a:defRPr>
            </a:lvl1pPr>
            <a:lvl2pPr marL="0" indent="0">
              <a:spcBef>
                <a:spcPts val="0"/>
              </a:spcBef>
              <a:buClrTx/>
              <a:buSzTx/>
              <a:buNone/>
              <a:defRPr sz="1795">
                <a:solidFill>
                  <a:srgbClr val="FFFFFF"/>
                </a:solidFill>
              </a:defRPr>
            </a:lvl2pPr>
            <a:lvl3pPr marL="0" indent="0">
              <a:spcBef>
                <a:spcPts val="0"/>
              </a:spcBef>
              <a:buClrTx/>
              <a:buSzTx/>
              <a:buNone/>
              <a:defRPr sz="1795">
                <a:solidFill>
                  <a:srgbClr val="FFFFFF"/>
                </a:solidFill>
              </a:defRPr>
            </a:lvl3pPr>
            <a:lvl4pPr marL="0" indent="0">
              <a:spcBef>
                <a:spcPts val="0"/>
              </a:spcBef>
              <a:buClrTx/>
              <a:buSzTx/>
              <a:buNone/>
              <a:defRPr sz="1795">
                <a:solidFill>
                  <a:srgbClr val="FFFFFF"/>
                </a:solidFill>
              </a:defRPr>
            </a:lvl4pPr>
            <a:lvl5pPr marL="0" indent="0">
              <a:spcBef>
                <a:spcPts val="0"/>
              </a:spcBef>
              <a:buClrTx/>
              <a:buSzTx/>
              <a:buNone/>
              <a:defRPr sz="1795">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85" name="Image" descr="Image"/>
          <p:cNvPicPr>
            <a:picLocks noChangeAspect="1"/>
          </p:cNvPicPr>
          <p:nvPr/>
        </p:nvPicPr>
        <p:blipFill>
          <a:blip r:embed="rId2"/>
          <a:stretch>
            <a:fillRect/>
          </a:stretch>
        </p:blipFill>
        <p:spPr>
          <a:xfrm>
            <a:off x="9204176" y="3276909"/>
            <a:ext cx="1938094" cy="2633733"/>
          </a:xfrm>
          <a:prstGeom prst="rect">
            <a:avLst/>
          </a:prstGeom>
          <a:ln w="12700">
            <a:miter lim="400000"/>
          </a:ln>
          <a:effectLst>
            <a:reflection blurRad="6350" stA="50000" endA="275" endPos="40000" dist="101600" dir="5400000" sy="-100000" algn="bl" rotWithShape="0"/>
          </a:effectLst>
        </p:spPr>
      </p:pic>
      <p:sp>
        <p:nvSpPr>
          <p:cNvPr id="86" name="Line"/>
          <p:cNvSpPr/>
          <p:nvPr/>
        </p:nvSpPr>
        <p:spPr>
          <a:xfrm flipV="1">
            <a:off x="6080126" y="6694494"/>
            <a:ext cx="1" cy="460853"/>
          </a:xfrm>
          <a:prstGeom prst="line">
            <a:avLst/>
          </a:prstGeom>
          <a:ln w="12700">
            <a:solidFill>
              <a:srgbClr val="FFFFFF"/>
            </a:solidFill>
            <a:miter/>
          </a:ln>
        </p:spPr>
        <p:txBody>
          <a:bodyPr lIns="45597" rIns="45597"/>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87" name="Line"/>
          <p:cNvSpPr/>
          <p:nvPr/>
        </p:nvSpPr>
        <p:spPr>
          <a:xfrm flipV="1">
            <a:off x="6080126" y="-336059"/>
            <a:ext cx="1" cy="460853"/>
          </a:xfrm>
          <a:prstGeom prst="line">
            <a:avLst/>
          </a:prstGeom>
          <a:ln w="12700">
            <a:solidFill>
              <a:srgbClr val="FFFFFF"/>
            </a:solidFill>
            <a:miter/>
          </a:ln>
        </p:spPr>
        <p:txBody>
          <a:bodyPr lIns="45597" rIns="45597"/>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7008817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Content 2 Columns">
    <p:spTree>
      <p:nvGrpSpPr>
        <p:cNvPr id="1" name=""/>
        <p:cNvGrpSpPr/>
        <p:nvPr/>
      </p:nvGrpSpPr>
      <p:grpSpPr>
        <a:xfrm>
          <a:off x="0" y="0"/>
          <a:ext cx="0" cy="0"/>
          <a:chOff x="0" y="0"/>
          <a:chExt cx="0" cy="0"/>
        </a:xfrm>
      </p:grpSpPr>
      <p:sp>
        <p:nvSpPr>
          <p:cNvPr id="127" name="Title Text"/>
          <p:cNvSpPr txBox="1">
            <a:spLocks noGrp="1"/>
          </p:cNvSpPr>
          <p:nvPr>
            <p:ph type="title"/>
          </p:nvPr>
        </p:nvSpPr>
        <p:spPr>
          <a:xfrm>
            <a:off x="693849" y="553874"/>
            <a:ext cx="10701571" cy="1080000"/>
          </a:xfrm>
          <a:prstGeom prst="rect">
            <a:avLst/>
          </a:prstGeom>
        </p:spPr>
        <p:txBody>
          <a:bodyPr/>
          <a:lstStyle/>
          <a:p>
            <a:r>
              <a:t>Title Text</a:t>
            </a:r>
          </a:p>
        </p:txBody>
      </p:sp>
      <p:sp>
        <p:nvSpPr>
          <p:cNvPr id="128" name="Body Level One…"/>
          <p:cNvSpPr txBox="1">
            <a:spLocks noGrp="1"/>
          </p:cNvSpPr>
          <p:nvPr>
            <p:ph type="body" idx="1" hasCustomPrompt="1"/>
          </p:nvPr>
        </p:nvSpPr>
        <p:spPr>
          <a:prstGeom prst="rect">
            <a:avLst/>
          </a:prstGeom>
        </p:spPr>
        <p:txBody>
          <a:bodyPr numCol="2" spcCol="540000"/>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129" name="Image" descr="Image"/>
          <p:cNvPicPr>
            <a:picLocks noChangeAspect="1"/>
          </p:cNvPicPr>
          <p:nvPr/>
        </p:nvPicPr>
        <p:blipFill>
          <a:blip r:embed="rId2">
            <a:alphaModFix amt="27508"/>
          </a:blip>
          <a:stretch>
            <a:fillRect/>
          </a:stretch>
        </p:blipFill>
        <p:spPr>
          <a:xfrm>
            <a:off x="4707625" y="-2358382"/>
            <a:ext cx="10294491" cy="13989493"/>
          </a:xfrm>
          <a:prstGeom prst="rect">
            <a:avLst/>
          </a:prstGeom>
          <a:ln w="12700">
            <a:miter lim="400000"/>
          </a:ln>
        </p:spPr>
      </p:pic>
      <p:pic>
        <p:nvPicPr>
          <p:cNvPr id="130" name="Image" descr="Image"/>
          <p:cNvPicPr>
            <a:picLocks noChangeAspect="1"/>
          </p:cNvPicPr>
          <p:nvPr/>
        </p:nvPicPr>
        <p:blipFill>
          <a:blip r:embed="rId3"/>
          <a:stretch>
            <a:fillRect/>
          </a:stretch>
        </p:blipFill>
        <p:spPr>
          <a:xfrm>
            <a:off x="11446647" y="283991"/>
            <a:ext cx="506306" cy="688034"/>
          </a:xfrm>
          <a:prstGeom prst="rect">
            <a:avLst/>
          </a:prstGeom>
          <a:ln w="12700">
            <a:miter lim="400000"/>
          </a:ln>
        </p:spPr>
      </p:pic>
      <p:sp>
        <p:nvSpPr>
          <p:cNvPr id="1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2944920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Images rectangle">
    <p:bg>
      <p:bgPr>
        <a:solidFill>
          <a:srgbClr val="646482"/>
        </a:solidFill>
        <a:effectLst/>
      </p:bgPr>
    </p:bg>
    <p:spTree>
      <p:nvGrpSpPr>
        <p:cNvPr id="1" name=""/>
        <p:cNvGrpSpPr/>
        <p:nvPr/>
      </p:nvGrpSpPr>
      <p:grpSpPr>
        <a:xfrm>
          <a:off x="0" y="0"/>
          <a:ext cx="0" cy="0"/>
          <a:chOff x="0" y="0"/>
          <a:chExt cx="0" cy="0"/>
        </a:xfrm>
      </p:grpSpPr>
      <p:sp>
        <p:nvSpPr>
          <p:cNvPr id="138" name="Title Text"/>
          <p:cNvSpPr txBox="1">
            <a:spLocks noGrp="1"/>
          </p:cNvSpPr>
          <p:nvPr>
            <p:ph type="title"/>
          </p:nvPr>
        </p:nvSpPr>
        <p:spPr>
          <a:xfrm>
            <a:off x="679979" y="540000"/>
            <a:ext cx="10701570" cy="1080000"/>
          </a:xfrm>
          <a:prstGeom prst="rect">
            <a:avLst/>
          </a:prstGeom>
        </p:spPr>
        <p:txBody>
          <a:bodyPr/>
          <a:lstStyle>
            <a:lvl1pPr>
              <a:defRPr>
                <a:solidFill>
                  <a:srgbClr val="FFFFFF"/>
                </a:solidFill>
              </a:defRPr>
            </a:lvl1pPr>
          </a:lstStyle>
          <a:p>
            <a:r>
              <a:t>Title Text</a:t>
            </a:r>
          </a:p>
        </p:txBody>
      </p:sp>
      <p:pic>
        <p:nvPicPr>
          <p:cNvPr id="139" name="Image" descr="Image"/>
          <p:cNvPicPr>
            <a:picLocks noChangeAspect="1"/>
          </p:cNvPicPr>
          <p:nvPr/>
        </p:nvPicPr>
        <p:blipFill>
          <a:blip r:embed="rId2">
            <a:alphaModFix amt="10967"/>
          </a:blip>
          <a:stretch>
            <a:fillRect/>
          </a:stretch>
        </p:blipFill>
        <p:spPr>
          <a:xfrm>
            <a:off x="4707625" y="-2358382"/>
            <a:ext cx="10294491" cy="13989493"/>
          </a:xfrm>
          <a:prstGeom prst="rect">
            <a:avLst/>
          </a:prstGeom>
          <a:ln w="12700">
            <a:miter lim="400000"/>
          </a:ln>
        </p:spPr>
      </p:pic>
      <p:sp>
        <p:nvSpPr>
          <p:cNvPr id="140" name="Rectangle"/>
          <p:cNvSpPr/>
          <p:nvPr/>
        </p:nvSpPr>
        <p:spPr>
          <a:xfrm>
            <a:off x="392675" y="1894509"/>
            <a:ext cx="11365302" cy="4143069"/>
          </a:xfrm>
          <a:prstGeom prst="rect">
            <a:avLst/>
          </a:prstGeom>
          <a:solidFill>
            <a:srgbClr val="FFFFFF"/>
          </a:solidFill>
          <a:ln w="12700">
            <a:miter lim="400000"/>
          </a:ln>
          <a:effectLst>
            <a:outerShdw blurRad="101600" dist="25400" dir="5400000" rotWithShape="0">
              <a:srgbClr val="000000">
                <a:alpha val="75000"/>
              </a:srgbClr>
            </a:outerShdw>
          </a:effectLst>
        </p:spPr>
        <p:txBody>
          <a:bodyPr lIns="45597" rIns="45597" anchor="ctr"/>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1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 name="Content Placeholder 2">
            <a:extLst>
              <a:ext uri="{FF2B5EF4-FFF2-40B4-BE49-F238E27FC236}">
                <a16:creationId xmlns:a16="http://schemas.microsoft.com/office/drawing/2014/main" id="{3EA94558-2D1B-4E73-B144-FD292BA088C5}"/>
              </a:ext>
            </a:extLst>
          </p:cNvPr>
          <p:cNvSpPr>
            <a:spLocks noGrp="1"/>
          </p:cNvSpPr>
          <p:nvPr>
            <p:ph sz="quarter" idx="10"/>
          </p:nvPr>
        </p:nvSpPr>
        <p:spPr>
          <a:xfrm>
            <a:off x="679977" y="2226240"/>
            <a:ext cx="10701256" cy="347175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t-EE" dirty="0"/>
          </a:p>
        </p:txBody>
      </p:sp>
    </p:spTree>
    <p:extLst>
      <p:ext uri="{BB962C8B-B14F-4D97-AF65-F5344CB8AC3E}">
        <p14:creationId xmlns:p14="http://schemas.microsoft.com/office/powerpoint/2010/main" val="174332825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633881575"/>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Content Placeholder 2"/>
          <p:cNvSpPr>
            <a:spLocks noGrp="1"/>
          </p:cNvSpPr>
          <p:nvPr>
            <p:ph idx="1"/>
          </p:nvPr>
        </p:nvSpPr>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2598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Light">
    <p:spTree>
      <p:nvGrpSpPr>
        <p:cNvPr id="1" name=""/>
        <p:cNvGrpSpPr/>
        <p:nvPr/>
      </p:nvGrpSpPr>
      <p:grpSpPr>
        <a:xfrm>
          <a:off x="0" y="0"/>
          <a:ext cx="0" cy="0"/>
          <a:chOff x="0" y="0"/>
          <a:chExt cx="0" cy="0"/>
        </a:xfrm>
      </p:grpSpPr>
      <p:sp>
        <p:nvSpPr>
          <p:cNvPr id="95" name="Title Text"/>
          <p:cNvSpPr txBox="1">
            <a:spLocks noGrp="1"/>
          </p:cNvSpPr>
          <p:nvPr>
            <p:ph type="title"/>
          </p:nvPr>
        </p:nvSpPr>
        <p:spPr>
          <a:xfrm>
            <a:off x="877408" y="219383"/>
            <a:ext cx="9728700" cy="3198887"/>
          </a:xfrm>
          <a:prstGeom prst="rect">
            <a:avLst/>
          </a:prstGeom>
        </p:spPr>
        <p:txBody>
          <a:bodyPr anchor="b"/>
          <a:lstStyle>
            <a:lvl1pPr>
              <a:defRPr sz="6483">
                <a:solidFill>
                  <a:srgbClr val="646482"/>
                </a:solidFill>
              </a:defRPr>
            </a:lvl1pPr>
          </a:lstStyle>
          <a:p>
            <a:r>
              <a:t>Title Text</a:t>
            </a:r>
          </a:p>
        </p:txBody>
      </p:sp>
      <p:sp>
        <p:nvSpPr>
          <p:cNvPr id="96" name="Body Level One…"/>
          <p:cNvSpPr txBox="1">
            <a:spLocks noGrp="1"/>
          </p:cNvSpPr>
          <p:nvPr>
            <p:ph type="body" sz="half" idx="1"/>
          </p:nvPr>
        </p:nvSpPr>
        <p:spPr>
          <a:xfrm>
            <a:off x="877408" y="4050164"/>
            <a:ext cx="9728700" cy="2202295"/>
          </a:xfrm>
          <a:prstGeom prst="rect">
            <a:avLst/>
          </a:prstGeom>
        </p:spPr>
        <p:txBody>
          <a:bodyPr anchor="b"/>
          <a:lstStyle>
            <a:lvl1pPr marL="0" indent="0">
              <a:spcBef>
                <a:spcPts val="0"/>
              </a:spcBef>
              <a:buClrTx/>
              <a:buSzTx/>
              <a:buNone/>
              <a:defRPr sz="2593" b="1"/>
            </a:lvl1pPr>
            <a:lvl2pPr marL="0" indent="0">
              <a:spcBef>
                <a:spcPts val="0"/>
              </a:spcBef>
              <a:buClrTx/>
              <a:buSzTx/>
              <a:buNone/>
              <a:defRPr sz="1795"/>
            </a:lvl2pPr>
            <a:lvl3pPr marL="0" indent="0">
              <a:spcBef>
                <a:spcPts val="0"/>
              </a:spcBef>
              <a:buClrTx/>
              <a:buSzTx/>
              <a:buNone/>
              <a:defRPr sz="1795"/>
            </a:lvl3pPr>
            <a:lvl4pPr marL="0" indent="0">
              <a:spcBef>
                <a:spcPts val="0"/>
              </a:spcBef>
              <a:buClrTx/>
              <a:buSzTx/>
              <a:buNone/>
              <a:defRPr sz="1795"/>
            </a:lvl4pPr>
            <a:lvl5pPr marL="0" indent="0">
              <a:spcBef>
                <a:spcPts val="0"/>
              </a:spcBef>
              <a:buClrTx/>
              <a:buSzTx/>
              <a:buNone/>
              <a:defRPr sz="1795"/>
            </a:lvl5pPr>
          </a:lstStyle>
          <a:p>
            <a:r>
              <a:t>Body Level One</a:t>
            </a:r>
          </a:p>
          <a:p>
            <a:pPr lvl="1"/>
            <a:r>
              <a:t>Body Level Two</a:t>
            </a:r>
          </a:p>
          <a:p>
            <a:pPr lvl="2"/>
            <a:r>
              <a:t>Body Level Three</a:t>
            </a:r>
          </a:p>
          <a:p>
            <a:pPr lvl="3"/>
            <a:r>
              <a:t>Body Level Four</a:t>
            </a:r>
          </a:p>
          <a:p>
            <a:pPr lvl="4"/>
            <a:r>
              <a:t>Body Level Five</a:t>
            </a:r>
          </a:p>
        </p:txBody>
      </p:sp>
      <p:pic>
        <p:nvPicPr>
          <p:cNvPr id="97" name="Image" descr="Image"/>
          <p:cNvPicPr>
            <a:picLocks noChangeAspect="1"/>
          </p:cNvPicPr>
          <p:nvPr/>
        </p:nvPicPr>
        <p:blipFill>
          <a:blip r:embed="rId2"/>
          <a:stretch>
            <a:fillRect/>
          </a:stretch>
        </p:blipFill>
        <p:spPr>
          <a:xfrm>
            <a:off x="7451087" y="-5289213"/>
            <a:ext cx="9443659" cy="12833270"/>
          </a:xfrm>
          <a:prstGeom prst="rect">
            <a:avLst/>
          </a:prstGeom>
          <a:ln w="12700">
            <a:miter lim="400000"/>
          </a:ln>
        </p:spPr>
      </p:pic>
      <p:pic>
        <p:nvPicPr>
          <p:cNvPr id="98" name="Image" descr="Image"/>
          <p:cNvPicPr>
            <a:picLocks noChangeAspect="1"/>
          </p:cNvPicPr>
          <p:nvPr/>
        </p:nvPicPr>
        <p:blipFill>
          <a:blip r:embed="rId3"/>
          <a:stretch>
            <a:fillRect/>
          </a:stretch>
        </p:blipFill>
        <p:spPr>
          <a:xfrm>
            <a:off x="11446647" y="283991"/>
            <a:ext cx="506306" cy="688034"/>
          </a:xfrm>
          <a:prstGeom prst="rect">
            <a:avLst/>
          </a:prstGeom>
          <a:ln w="12700">
            <a:miter lim="400000"/>
          </a:ln>
        </p:spPr>
      </p:pic>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29546121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nd Content 2 Columns">
    <p:spTree>
      <p:nvGrpSpPr>
        <p:cNvPr id="1" name=""/>
        <p:cNvGrpSpPr/>
        <p:nvPr/>
      </p:nvGrpSpPr>
      <p:grpSpPr>
        <a:xfrm>
          <a:off x="0" y="0"/>
          <a:ext cx="0" cy="0"/>
          <a:chOff x="0" y="0"/>
          <a:chExt cx="0" cy="0"/>
        </a:xfrm>
      </p:grpSpPr>
      <p:sp>
        <p:nvSpPr>
          <p:cNvPr id="127" name="Title Text"/>
          <p:cNvSpPr txBox="1">
            <a:spLocks noGrp="1"/>
          </p:cNvSpPr>
          <p:nvPr>
            <p:ph type="title"/>
          </p:nvPr>
        </p:nvSpPr>
        <p:spPr>
          <a:xfrm>
            <a:off x="693849" y="553873"/>
            <a:ext cx="10701571" cy="1080000"/>
          </a:xfrm>
          <a:prstGeom prst="rect">
            <a:avLst/>
          </a:prstGeom>
        </p:spPr>
        <p:txBody>
          <a:bodyPr/>
          <a:lstStyle/>
          <a:p>
            <a:r>
              <a:t>Title Text</a:t>
            </a:r>
          </a:p>
        </p:txBody>
      </p:sp>
      <p:sp>
        <p:nvSpPr>
          <p:cNvPr id="128" name="Body Level One…"/>
          <p:cNvSpPr txBox="1">
            <a:spLocks noGrp="1"/>
          </p:cNvSpPr>
          <p:nvPr>
            <p:ph type="body" idx="1" hasCustomPrompt="1"/>
          </p:nvPr>
        </p:nvSpPr>
        <p:spPr>
          <a:prstGeom prst="rect">
            <a:avLst/>
          </a:prstGeom>
        </p:spPr>
        <p:txBody>
          <a:bodyPr numCol="2" spcCol="540000"/>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129" name="Image" descr="Image"/>
          <p:cNvPicPr>
            <a:picLocks noChangeAspect="1"/>
          </p:cNvPicPr>
          <p:nvPr/>
        </p:nvPicPr>
        <p:blipFill>
          <a:blip r:embed="rId2">
            <a:alphaModFix amt="27508"/>
          </a:blip>
          <a:stretch>
            <a:fillRect/>
          </a:stretch>
        </p:blipFill>
        <p:spPr>
          <a:xfrm>
            <a:off x="4707624" y="-2358382"/>
            <a:ext cx="10294491" cy="13989493"/>
          </a:xfrm>
          <a:prstGeom prst="rect">
            <a:avLst/>
          </a:prstGeom>
          <a:ln w="12700">
            <a:miter lim="400000"/>
          </a:ln>
        </p:spPr>
      </p:pic>
      <p:pic>
        <p:nvPicPr>
          <p:cNvPr id="130" name="Image" descr="Image"/>
          <p:cNvPicPr>
            <a:picLocks noChangeAspect="1"/>
          </p:cNvPicPr>
          <p:nvPr/>
        </p:nvPicPr>
        <p:blipFill>
          <a:blip r:embed="rId3"/>
          <a:stretch>
            <a:fillRect/>
          </a:stretch>
        </p:blipFill>
        <p:spPr>
          <a:xfrm>
            <a:off x="11446647" y="283991"/>
            <a:ext cx="506306" cy="688034"/>
          </a:xfrm>
          <a:prstGeom prst="rect">
            <a:avLst/>
          </a:prstGeom>
          <a:ln w="12700">
            <a:miter lim="400000"/>
          </a:ln>
        </p:spPr>
      </p:pic>
      <p:sp>
        <p:nvSpPr>
          <p:cNvPr id="1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20135690"/>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Images rectangle">
    <p:bg>
      <p:bgPr>
        <a:solidFill>
          <a:srgbClr val="646482"/>
        </a:solidFill>
        <a:effectLst/>
      </p:bgPr>
    </p:bg>
    <p:spTree>
      <p:nvGrpSpPr>
        <p:cNvPr id="1" name=""/>
        <p:cNvGrpSpPr/>
        <p:nvPr/>
      </p:nvGrpSpPr>
      <p:grpSpPr>
        <a:xfrm>
          <a:off x="0" y="0"/>
          <a:ext cx="0" cy="0"/>
          <a:chOff x="0" y="0"/>
          <a:chExt cx="0" cy="0"/>
        </a:xfrm>
      </p:grpSpPr>
      <p:sp>
        <p:nvSpPr>
          <p:cNvPr id="138" name="Title Text"/>
          <p:cNvSpPr txBox="1">
            <a:spLocks noGrp="1"/>
          </p:cNvSpPr>
          <p:nvPr>
            <p:ph type="title"/>
          </p:nvPr>
        </p:nvSpPr>
        <p:spPr>
          <a:xfrm>
            <a:off x="679978" y="540000"/>
            <a:ext cx="10701570" cy="1080000"/>
          </a:xfrm>
          <a:prstGeom prst="rect">
            <a:avLst/>
          </a:prstGeom>
        </p:spPr>
        <p:txBody>
          <a:bodyPr/>
          <a:lstStyle>
            <a:lvl1pPr>
              <a:defRPr>
                <a:solidFill>
                  <a:srgbClr val="FFFFFF"/>
                </a:solidFill>
              </a:defRPr>
            </a:lvl1pPr>
          </a:lstStyle>
          <a:p>
            <a:r>
              <a:t>Title Text</a:t>
            </a:r>
          </a:p>
        </p:txBody>
      </p:sp>
      <p:pic>
        <p:nvPicPr>
          <p:cNvPr id="139" name="Image" descr="Image"/>
          <p:cNvPicPr>
            <a:picLocks noChangeAspect="1"/>
          </p:cNvPicPr>
          <p:nvPr/>
        </p:nvPicPr>
        <p:blipFill>
          <a:blip r:embed="rId2">
            <a:alphaModFix amt="10967"/>
          </a:blip>
          <a:stretch>
            <a:fillRect/>
          </a:stretch>
        </p:blipFill>
        <p:spPr>
          <a:xfrm>
            <a:off x="4707624" y="-2358382"/>
            <a:ext cx="10294491" cy="13989493"/>
          </a:xfrm>
          <a:prstGeom prst="rect">
            <a:avLst/>
          </a:prstGeom>
          <a:ln w="12700">
            <a:miter lim="400000"/>
          </a:ln>
        </p:spPr>
      </p:pic>
      <p:sp>
        <p:nvSpPr>
          <p:cNvPr id="140" name="Rectangle"/>
          <p:cNvSpPr/>
          <p:nvPr/>
        </p:nvSpPr>
        <p:spPr>
          <a:xfrm>
            <a:off x="392675" y="1894508"/>
            <a:ext cx="11365302" cy="4143069"/>
          </a:xfrm>
          <a:prstGeom prst="rect">
            <a:avLst/>
          </a:prstGeom>
          <a:solidFill>
            <a:srgbClr val="FFFFFF"/>
          </a:solidFill>
          <a:ln w="12700">
            <a:miter lim="400000"/>
          </a:ln>
          <a:effectLst>
            <a:outerShdw blurRad="101600" dist="25400" dir="5400000" rotWithShape="0">
              <a:srgbClr val="000000">
                <a:alpha val="75000"/>
              </a:srgbClr>
            </a:outerShdw>
          </a:effectLst>
        </p:spPr>
        <p:txBody>
          <a:bodyPr lIns="45600" rIns="45600" anchor="ctr"/>
          <a:lstStyle/>
          <a:p>
            <a:pPr defTabSz="912023">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1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 name="Content Placeholder 2">
            <a:extLst>
              <a:ext uri="{FF2B5EF4-FFF2-40B4-BE49-F238E27FC236}">
                <a16:creationId xmlns:a16="http://schemas.microsoft.com/office/drawing/2014/main" id="{3EA94558-2D1B-4E73-B144-FD292BA088C5}"/>
              </a:ext>
            </a:extLst>
          </p:cNvPr>
          <p:cNvSpPr>
            <a:spLocks noGrp="1"/>
          </p:cNvSpPr>
          <p:nvPr>
            <p:ph sz="quarter" idx="10"/>
          </p:nvPr>
        </p:nvSpPr>
        <p:spPr>
          <a:xfrm>
            <a:off x="679977" y="2226240"/>
            <a:ext cx="10701256" cy="347175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t-EE" dirty="0"/>
          </a:p>
        </p:txBody>
      </p:sp>
    </p:spTree>
    <p:extLst>
      <p:ext uri="{BB962C8B-B14F-4D97-AF65-F5344CB8AC3E}">
        <p14:creationId xmlns:p14="http://schemas.microsoft.com/office/powerpoint/2010/main" val="53535848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450131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pealkirja laadi</a:t>
            </a:r>
            <a:endParaRPr lang="en-US" dirty="0"/>
          </a:p>
        </p:txBody>
      </p:sp>
      <p:sp>
        <p:nvSpPr>
          <p:cNvPr id="3" name="Content Placeholder 2"/>
          <p:cNvSpPr>
            <a:spLocks noGrp="1"/>
          </p:cNvSpPr>
          <p:nvPr>
            <p:ph idx="1"/>
          </p:nvPr>
        </p:nvSpPr>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5642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Title">
    <p:bg>
      <p:bgPr>
        <a:solidFill>
          <a:srgbClr val="DDDDDD"/>
        </a:solidFill>
        <a:effectLst/>
      </p:bgPr>
    </p:bg>
    <p:spTree>
      <p:nvGrpSpPr>
        <p:cNvPr id="1" name=""/>
        <p:cNvGrpSpPr/>
        <p:nvPr/>
      </p:nvGrpSpPr>
      <p:grpSpPr>
        <a:xfrm>
          <a:off x="0" y="0"/>
          <a:ext cx="0" cy="0"/>
          <a:chOff x="0" y="0"/>
          <a:chExt cx="0" cy="0"/>
        </a:xfrm>
      </p:grpSpPr>
      <p:pic>
        <p:nvPicPr>
          <p:cNvPr id="13" name="Image" descr="Image"/>
          <p:cNvPicPr>
            <a:picLocks noChangeAspect="1"/>
          </p:cNvPicPr>
          <p:nvPr/>
        </p:nvPicPr>
        <p:blipFill>
          <a:blip r:embed="rId2"/>
          <a:stretch>
            <a:fillRect/>
          </a:stretch>
        </p:blipFill>
        <p:spPr>
          <a:xfrm>
            <a:off x="1266694" y="-2161079"/>
            <a:ext cx="13874071" cy="18853887"/>
          </a:xfrm>
          <a:prstGeom prst="rect">
            <a:avLst/>
          </a:prstGeom>
          <a:ln w="12700">
            <a:miter lim="400000"/>
          </a:ln>
        </p:spPr>
      </p:pic>
      <p:sp>
        <p:nvSpPr>
          <p:cNvPr id="14" name="Title Text"/>
          <p:cNvSpPr txBox="1">
            <a:spLocks noGrp="1"/>
          </p:cNvSpPr>
          <p:nvPr>
            <p:ph type="title"/>
          </p:nvPr>
        </p:nvSpPr>
        <p:spPr>
          <a:xfrm>
            <a:off x="877410" y="219384"/>
            <a:ext cx="6275280" cy="3198887"/>
          </a:xfrm>
          <a:prstGeom prst="rect">
            <a:avLst/>
          </a:prstGeom>
        </p:spPr>
        <p:txBody>
          <a:bodyPr anchor="b"/>
          <a:lstStyle>
            <a:lvl1pPr>
              <a:defRPr sz="6483">
                <a:solidFill>
                  <a:srgbClr val="646482"/>
                </a:solidFill>
              </a:defRPr>
            </a:lvl1pPr>
          </a:lstStyle>
          <a:p>
            <a:r>
              <a:t>Title Text</a:t>
            </a:r>
          </a:p>
        </p:txBody>
      </p:sp>
      <p:sp>
        <p:nvSpPr>
          <p:cNvPr id="15" name="Body Level One…"/>
          <p:cNvSpPr txBox="1">
            <a:spLocks noGrp="1"/>
          </p:cNvSpPr>
          <p:nvPr>
            <p:ph type="body" sz="half" idx="1"/>
          </p:nvPr>
        </p:nvSpPr>
        <p:spPr>
          <a:xfrm>
            <a:off x="877408" y="4050165"/>
            <a:ext cx="9728700" cy="2202295"/>
          </a:xfrm>
          <a:prstGeom prst="rect">
            <a:avLst/>
          </a:prstGeom>
        </p:spPr>
        <p:txBody>
          <a:bodyPr anchor="b"/>
          <a:lstStyle>
            <a:lvl1pPr marL="0" indent="0">
              <a:spcBef>
                <a:spcPts val="0"/>
              </a:spcBef>
              <a:buClrTx/>
              <a:buSzTx/>
              <a:buNone/>
              <a:defRPr sz="2593" b="1"/>
            </a:lvl1pPr>
            <a:lvl2pPr marL="0" indent="0">
              <a:spcBef>
                <a:spcPts val="0"/>
              </a:spcBef>
              <a:buClrTx/>
              <a:buSzTx/>
              <a:buNone/>
              <a:defRPr sz="1795"/>
            </a:lvl2pPr>
            <a:lvl3pPr marL="0" indent="0">
              <a:spcBef>
                <a:spcPts val="0"/>
              </a:spcBef>
              <a:buClrTx/>
              <a:buSzTx/>
              <a:buNone/>
              <a:defRPr sz="1795"/>
            </a:lvl3pPr>
            <a:lvl4pPr marL="0" indent="0">
              <a:spcBef>
                <a:spcPts val="0"/>
              </a:spcBef>
              <a:buClrTx/>
              <a:buSzTx/>
              <a:buNone/>
              <a:defRPr sz="1795"/>
            </a:lvl4pPr>
            <a:lvl5pPr marL="0" indent="0">
              <a:spcBef>
                <a:spcPts val="0"/>
              </a:spcBef>
              <a:buClrTx/>
              <a:buSzTx/>
              <a:buNone/>
              <a:defRPr sz="1795"/>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2" name="Picture 1">
            <a:extLst>
              <a:ext uri="{FF2B5EF4-FFF2-40B4-BE49-F238E27FC236}">
                <a16:creationId xmlns:a16="http://schemas.microsoft.com/office/drawing/2014/main" id="{37F2837B-0CD2-AF48-B833-B50CAE657096}"/>
              </a:ext>
            </a:extLst>
          </p:cNvPr>
          <p:cNvPicPr>
            <a:picLocks noChangeAspect="1"/>
          </p:cNvPicPr>
          <p:nvPr userDrawn="1"/>
        </p:nvPicPr>
        <p:blipFill>
          <a:blip r:embed="rId3"/>
          <a:stretch>
            <a:fillRect/>
          </a:stretch>
        </p:blipFill>
        <p:spPr>
          <a:xfrm>
            <a:off x="9474808" y="528461"/>
            <a:ext cx="2262600" cy="832162"/>
          </a:xfrm>
          <a:prstGeom prst="rect">
            <a:avLst/>
          </a:prstGeom>
        </p:spPr>
      </p:pic>
    </p:spTree>
    <p:extLst>
      <p:ext uri="{BB962C8B-B14F-4D97-AF65-F5344CB8AC3E}">
        <p14:creationId xmlns:p14="http://schemas.microsoft.com/office/powerpoint/2010/main" val="2749254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Light">
    <p:spTree>
      <p:nvGrpSpPr>
        <p:cNvPr id="1" name=""/>
        <p:cNvGrpSpPr/>
        <p:nvPr/>
      </p:nvGrpSpPr>
      <p:grpSpPr>
        <a:xfrm>
          <a:off x="0" y="0"/>
          <a:ext cx="0" cy="0"/>
          <a:chOff x="0" y="0"/>
          <a:chExt cx="0" cy="0"/>
        </a:xfrm>
      </p:grpSpPr>
      <p:sp>
        <p:nvSpPr>
          <p:cNvPr id="95" name="Title Text"/>
          <p:cNvSpPr txBox="1">
            <a:spLocks noGrp="1"/>
          </p:cNvSpPr>
          <p:nvPr>
            <p:ph type="title"/>
          </p:nvPr>
        </p:nvSpPr>
        <p:spPr>
          <a:xfrm>
            <a:off x="877408" y="219384"/>
            <a:ext cx="9728700" cy="3198887"/>
          </a:xfrm>
          <a:prstGeom prst="rect">
            <a:avLst/>
          </a:prstGeom>
        </p:spPr>
        <p:txBody>
          <a:bodyPr anchor="b"/>
          <a:lstStyle>
            <a:lvl1pPr>
              <a:defRPr sz="6483">
                <a:solidFill>
                  <a:srgbClr val="646482"/>
                </a:solidFill>
              </a:defRPr>
            </a:lvl1pPr>
          </a:lstStyle>
          <a:p>
            <a:r>
              <a:t>Title Text</a:t>
            </a:r>
          </a:p>
        </p:txBody>
      </p:sp>
      <p:sp>
        <p:nvSpPr>
          <p:cNvPr id="96" name="Body Level One…"/>
          <p:cNvSpPr txBox="1">
            <a:spLocks noGrp="1"/>
          </p:cNvSpPr>
          <p:nvPr>
            <p:ph type="body" sz="half" idx="1"/>
          </p:nvPr>
        </p:nvSpPr>
        <p:spPr>
          <a:xfrm>
            <a:off x="877408" y="4050165"/>
            <a:ext cx="9728700" cy="2202295"/>
          </a:xfrm>
          <a:prstGeom prst="rect">
            <a:avLst/>
          </a:prstGeom>
        </p:spPr>
        <p:txBody>
          <a:bodyPr anchor="b"/>
          <a:lstStyle>
            <a:lvl1pPr marL="0" indent="0">
              <a:spcBef>
                <a:spcPts val="0"/>
              </a:spcBef>
              <a:buClrTx/>
              <a:buSzTx/>
              <a:buNone/>
              <a:defRPr sz="2593" b="1"/>
            </a:lvl1pPr>
            <a:lvl2pPr marL="0" indent="0">
              <a:spcBef>
                <a:spcPts val="0"/>
              </a:spcBef>
              <a:buClrTx/>
              <a:buSzTx/>
              <a:buNone/>
              <a:defRPr sz="1795"/>
            </a:lvl2pPr>
            <a:lvl3pPr marL="0" indent="0">
              <a:spcBef>
                <a:spcPts val="0"/>
              </a:spcBef>
              <a:buClrTx/>
              <a:buSzTx/>
              <a:buNone/>
              <a:defRPr sz="1795"/>
            </a:lvl3pPr>
            <a:lvl4pPr marL="0" indent="0">
              <a:spcBef>
                <a:spcPts val="0"/>
              </a:spcBef>
              <a:buClrTx/>
              <a:buSzTx/>
              <a:buNone/>
              <a:defRPr sz="1795"/>
            </a:lvl4pPr>
            <a:lvl5pPr marL="0" indent="0">
              <a:spcBef>
                <a:spcPts val="0"/>
              </a:spcBef>
              <a:buClrTx/>
              <a:buSzTx/>
              <a:buNone/>
              <a:defRPr sz="1795"/>
            </a:lvl5pPr>
          </a:lstStyle>
          <a:p>
            <a:r>
              <a:t>Body Level One</a:t>
            </a:r>
          </a:p>
          <a:p>
            <a:pPr lvl="1"/>
            <a:r>
              <a:t>Body Level Two</a:t>
            </a:r>
          </a:p>
          <a:p>
            <a:pPr lvl="2"/>
            <a:r>
              <a:t>Body Level Three</a:t>
            </a:r>
          </a:p>
          <a:p>
            <a:pPr lvl="3"/>
            <a:r>
              <a:t>Body Level Four</a:t>
            </a:r>
          </a:p>
          <a:p>
            <a:pPr lvl="4"/>
            <a:r>
              <a:t>Body Level Five</a:t>
            </a:r>
          </a:p>
        </p:txBody>
      </p:sp>
      <p:pic>
        <p:nvPicPr>
          <p:cNvPr id="97" name="Image" descr="Image"/>
          <p:cNvPicPr>
            <a:picLocks noChangeAspect="1"/>
          </p:cNvPicPr>
          <p:nvPr/>
        </p:nvPicPr>
        <p:blipFill>
          <a:blip r:embed="rId2"/>
          <a:stretch>
            <a:fillRect/>
          </a:stretch>
        </p:blipFill>
        <p:spPr>
          <a:xfrm>
            <a:off x="7451087" y="-5289213"/>
            <a:ext cx="9443659" cy="12833270"/>
          </a:xfrm>
          <a:prstGeom prst="rect">
            <a:avLst/>
          </a:prstGeom>
          <a:ln w="12700">
            <a:miter lim="400000"/>
          </a:ln>
        </p:spPr>
      </p:pic>
      <p:pic>
        <p:nvPicPr>
          <p:cNvPr id="98" name="Image" descr="Image"/>
          <p:cNvPicPr>
            <a:picLocks noChangeAspect="1"/>
          </p:cNvPicPr>
          <p:nvPr/>
        </p:nvPicPr>
        <p:blipFill>
          <a:blip r:embed="rId3"/>
          <a:stretch>
            <a:fillRect/>
          </a:stretch>
        </p:blipFill>
        <p:spPr>
          <a:xfrm>
            <a:off x="11446647" y="283991"/>
            <a:ext cx="506306" cy="688034"/>
          </a:xfrm>
          <a:prstGeom prst="rect">
            <a:avLst/>
          </a:prstGeom>
          <a:ln w="12700">
            <a:miter lim="400000"/>
          </a:ln>
        </p:spPr>
      </p:pic>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7571066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Section Gray">
    <p:bg>
      <p:bgPr>
        <a:solidFill>
          <a:srgbClr val="646382"/>
        </a:solidFill>
        <a:effectLst/>
      </p:bgPr>
    </p:bg>
    <p:spTree>
      <p:nvGrpSpPr>
        <p:cNvPr id="1" name=""/>
        <p:cNvGrpSpPr/>
        <p:nvPr/>
      </p:nvGrpSpPr>
      <p:grpSpPr>
        <a:xfrm>
          <a:off x="0" y="0"/>
          <a:ext cx="0" cy="0"/>
          <a:chOff x="0" y="0"/>
          <a:chExt cx="0" cy="0"/>
        </a:xfrm>
      </p:grpSpPr>
      <p:sp>
        <p:nvSpPr>
          <p:cNvPr id="24" name="Title Text"/>
          <p:cNvSpPr txBox="1">
            <a:spLocks noGrp="1"/>
          </p:cNvSpPr>
          <p:nvPr>
            <p:ph type="title"/>
          </p:nvPr>
        </p:nvSpPr>
        <p:spPr>
          <a:xfrm>
            <a:off x="877410" y="1820825"/>
            <a:ext cx="5202711" cy="3198888"/>
          </a:xfrm>
          <a:prstGeom prst="rect">
            <a:avLst/>
          </a:prstGeom>
        </p:spPr>
        <p:txBody>
          <a:bodyPr anchor="ctr"/>
          <a:lstStyle>
            <a:lvl1pPr>
              <a:defRPr sz="6483">
                <a:solidFill>
                  <a:srgbClr val="FFFFFF"/>
                </a:solidFill>
              </a:defRPr>
            </a:lvl1pPr>
          </a:lstStyle>
          <a:p>
            <a:r>
              <a:rPr dirty="0"/>
              <a:t>Title Text</a:t>
            </a:r>
          </a:p>
        </p:txBody>
      </p:sp>
      <p:sp>
        <p:nvSpPr>
          <p:cNvPr id="25" name="Body Level One…"/>
          <p:cNvSpPr txBox="1">
            <a:spLocks noGrp="1"/>
          </p:cNvSpPr>
          <p:nvPr>
            <p:ph type="body" sz="half" idx="1"/>
          </p:nvPr>
        </p:nvSpPr>
        <p:spPr>
          <a:xfrm>
            <a:off x="877408" y="4043771"/>
            <a:ext cx="9728700" cy="2208688"/>
          </a:xfrm>
          <a:prstGeom prst="rect">
            <a:avLst/>
          </a:prstGeom>
        </p:spPr>
        <p:txBody>
          <a:bodyPr anchor="b"/>
          <a:lstStyle>
            <a:lvl1pPr marL="0" indent="0">
              <a:spcBef>
                <a:spcPts val="0"/>
              </a:spcBef>
              <a:buClrTx/>
              <a:buSzTx/>
              <a:buNone/>
              <a:defRPr sz="2593" b="1">
                <a:solidFill>
                  <a:srgbClr val="FFFFFF"/>
                </a:solidFill>
              </a:defRPr>
            </a:lvl1pPr>
            <a:lvl2pPr marL="0" indent="0">
              <a:spcBef>
                <a:spcPts val="0"/>
              </a:spcBef>
              <a:buClrTx/>
              <a:buSzTx/>
              <a:buNone/>
              <a:defRPr sz="1795">
                <a:solidFill>
                  <a:srgbClr val="FFFFFF"/>
                </a:solidFill>
              </a:defRPr>
            </a:lvl2pPr>
            <a:lvl3pPr marL="0" indent="0">
              <a:spcBef>
                <a:spcPts val="0"/>
              </a:spcBef>
              <a:buClrTx/>
              <a:buSzTx/>
              <a:buNone/>
              <a:defRPr sz="1795">
                <a:solidFill>
                  <a:srgbClr val="FFFFFF"/>
                </a:solidFill>
              </a:defRPr>
            </a:lvl3pPr>
            <a:lvl4pPr marL="0" indent="0">
              <a:spcBef>
                <a:spcPts val="0"/>
              </a:spcBef>
              <a:buClrTx/>
              <a:buSzTx/>
              <a:buNone/>
              <a:defRPr sz="1795">
                <a:solidFill>
                  <a:srgbClr val="FFFFFF"/>
                </a:solidFill>
              </a:defRPr>
            </a:lvl4pPr>
            <a:lvl5pPr marL="0" indent="0">
              <a:spcBef>
                <a:spcPts val="0"/>
              </a:spcBef>
              <a:buClrTx/>
              <a:buSzTx/>
              <a:buNone/>
              <a:defRPr sz="1795">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26" name="Image" descr="Image"/>
          <p:cNvPicPr>
            <a:picLocks noChangeAspect="1"/>
          </p:cNvPicPr>
          <p:nvPr/>
        </p:nvPicPr>
        <p:blipFill>
          <a:blip r:embed="rId2"/>
          <a:stretch>
            <a:fillRect/>
          </a:stretch>
        </p:blipFill>
        <p:spPr>
          <a:xfrm>
            <a:off x="11446647" y="283991"/>
            <a:ext cx="506306" cy="688034"/>
          </a:xfrm>
          <a:prstGeom prst="rect">
            <a:avLst/>
          </a:prstGeom>
          <a:ln w="12700">
            <a:miter lim="400000"/>
          </a:ln>
        </p:spPr>
      </p:pic>
      <p:sp>
        <p:nvSpPr>
          <p:cNvPr id="27" name="Line"/>
          <p:cNvSpPr/>
          <p:nvPr/>
        </p:nvSpPr>
        <p:spPr>
          <a:xfrm flipV="1">
            <a:off x="6080126" y="6694494"/>
            <a:ext cx="1" cy="460853"/>
          </a:xfrm>
          <a:prstGeom prst="line">
            <a:avLst/>
          </a:prstGeom>
          <a:ln w="12700">
            <a:solidFill>
              <a:srgbClr val="FFFFFF"/>
            </a:solidFill>
            <a:miter/>
          </a:ln>
        </p:spPr>
        <p:txBody>
          <a:bodyPr lIns="45597" rIns="45597"/>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28" name="Line"/>
          <p:cNvSpPr/>
          <p:nvPr/>
        </p:nvSpPr>
        <p:spPr>
          <a:xfrm flipV="1">
            <a:off x="6080126" y="-336059"/>
            <a:ext cx="1" cy="460853"/>
          </a:xfrm>
          <a:prstGeom prst="line">
            <a:avLst/>
          </a:prstGeom>
          <a:ln w="12700">
            <a:solidFill>
              <a:srgbClr val="FFFFFF"/>
            </a:solidFill>
            <a:miter/>
          </a:ln>
        </p:spPr>
        <p:txBody>
          <a:bodyPr lIns="45597" rIns="45597"/>
          <a:lstStyle/>
          <a:p>
            <a:pPr defTabSz="912017">
              <a:lnSpc>
                <a:spcPct val="100000"/>
              </a:lnSpc>
              <a:spcBef>
                <a:spcPts val="0"/>
              </a:spcBef>
              <a:defRPr sz="1800">
                <a:solidFill>
                  <a:srgbClr val="575A5D"/>
                </a:solidFill>
                <a:latin typeface="Aino Regular"/>
                <a:ea typeface="Aino Regular"/>
                <a:cs typeface="Aino Regular"/>
                <a:sym typeface="Aino Regular"/>
              </a:defRPr>
            </a:pPr>
            <a:endParaRPr sz="1795" dirty="0">
              <a:latin typeface="Raleway" panose="020B0503030101060003" pitchFamily="34" charset="0"/>
            </a:endParaRPr>
          </a:p>
        </p:txBody>
      </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20144034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1.png"/><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93849" y="553872"/>
            <a:ext cx="10701571" cy="1080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Title Text</a:t>
            </a:r>
          </a:p>
        </p:txBody>
      </p:sp>
      <p:sp>
        <p:nvSpPr>
          <p:cNvPr id="3" name="Body Level One…"/>
          <p:cNvSpPr txBox="1">
            <a:spLocks noGrp="1"/>
          </p:cNvSpPr>
          <p:nvPr>
            <p:ph type="body" idx="1"/>
          </p:nvPr>
        </p:nvSpPr>
        <p:spPr>
          <a:xfrm>
            <a:off x="679981" y="1768476"/>
            <a:ext cx="10701570" cy="45132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2pPr marL="508000" indent="-279400">
              <a:spcBef>
                <a:spcPts val="800"/>
              </a:spcBef>
              <a:buClr>
                <a:srgbClr val="A23733"/>
              </a:buClr>
              <a:buSzPct val="100000"/>
            </a:lvl2pPr>
            <a:lvl3pPr marL="736600" indent="-279400">
              <a:spcBef>
                <a:spcPts val="800"/>
              </a:spcBef>
              <a:buClr>
                <a:srgbClr val="BF4541"/>
              </a:buClr>
              <a:buSzPct val="100000"/>
            </a:lvl3pPr>
            <a:lvl4pPr marL="965200" indent="-279400">
              <a:spcBef>
                <a:spcPts val="800"/>
              </a:spcBef>
              <a:buClr>
                <a:srgbClr val="E6534F"/>
              </a:buClr>
              <a:buSzPct val="100000"/>
            </a:lvl4pPr>
            <a:lvl5pPr marL="1193800" indent="-279400">
              <a:spcBef>
                <a:spcPts val="800"/>
              </a:spcBef>
              <a:buClr>
                <a:srgbClr val="FF5C57"/>
              </a:buClr>
              <a:buSzPct val="1000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4" name="Image" descr="Image"/>
          <p:cNvPicPr>
            <a:picLocks noChangeAspect="1"/>
          </p:cNvPicPr>
          <p:nvPr/>
        </p:nvPicPr>
        <p:blipFill>
          <a:blip r:embed="rId8">
            <a:alphaModFix amt="27508"/>
          </a:blip>
          <a:stretch>
            <a:fillRect/>
          </a:stretch>
        </p:blipFill>
        <p:spPr>
          <a:xfrm>
            <a:off x="4707624" y="-2358382"/>
            <a:ext cx="10294491" cy="13989493"/>
          </a:xfrm>
          <a:prstGeom prst="rect">
            <a:avLst/>
          </a:prstGeom>
          <a:ln w="12700">
            <a:miter lim="400000"/>
          </a:ln>
        </p:spPr>
      </p:pic>
      <p:pic>
        <p:nvPicPr>
          <p:cNvPr id="5" name="Image" descr="Image"/>
          <p:cNvPicPr>
            <a:picLocks noChangeAspect="1"/>
          </p:cNvPicPr>
          <p:nvPr/>
        </p:nvPicPr>
        <p:blipFill>
          <a:blip r:embed="rId9"/>
          <a:stretch>
            <a:fillRect/>
          </a:stretch>
        </p:blipFill>
        <p:spPr>
          <a:xfrm>
            <a:off x="11446647" y="283991"/>
            <a:ext cx="506306" cy="688034"/>
          </a:xfrm>
          <a:prstGeom prst="rect">
            <a:avLst/>
          </a:prstGeom>
          <a:ln w="12700">
            <a:miter lim="400000"/>
          </a:ln>
        </p:spPr>
      </p:pic>
      <p:sp>
        <p:nvSpPr>
          <p:cNvPr id="6" name="Slide Number"/>
          <p:cNvSpPr txBox="1">
            <a:spLocks noGrp="1"/>
          </p:cNvSpPr>
          <p:nvPr>
            <p:ph type="sldNum" sz="quarter" idx="2"/>
          </p:nvPr>
        </p:nvSpPr>
        <p:spPr>
          <a:xfrm>
            <a:off x="5927758" y="6386182"/>
            <a:ext cx="304735" cy="276294"/>
          </a:xfrm>
          <a:prstGeom prst="rect">
            <a:avLst/>
          </a:prstGeom>
          <a:ln w="12700">
            <a:miter lim="400000"/>
          </a:ln>
        </p:spPr>
        <p:txBody>
          <a:bodyPr wrap="none" lIns="45719" rIns="45719" anchor="ctr">
            <a:spAutoFit/>
          </a:bodyPr>
          <a:lstStyle>
            <a:lvl1pPr algn="ctr" defTabSz="912023">
              <a:lnSpc>
                <a:spcPct val="100000"/>
              </a:lnSpc>
              <a:spcBef>
                <a:spcPts val="0"/>
              </a:spcBef>
              <a:defRPr sz="1197">
                <a:solidFill>
                  <a:srgbClr val="575A5D"/>
                </a:solidFill>
                <a:latin typeface="Raleway" panose="020B0503030101060003" pitchFamily="34" charset="0"/>
                <a:ea typeface="Raleway" panose="020B0503030101060003" pitchFamily="34" charset="0"/>
                <a:cs typeface="Raleway" panose="020B0503030101060003" pitchFamily="34" charset="0"/>
                <a:sym typeface="Aino Regular"/>
              </a:defRPr>
            </a:lvl1pPr>
          </a:lstStyle>
          <a:p>
            <a:fld id="{86CB4B4D-7CA3-9044-876B-883B54F8677D}" type="slidenum">
              <a:rPr lang="et-EE" smtClean="0"/>
              <a:pPr/>
              <a:t>‹#›</a:t>
            </a:fld>
            <a:endParaRPr lang="et-EE" dirty="0"/>
          </a:p>
        </p:txBody>
      </p:sp>
    </p:spTree>
    <p:extLst>
      <p:ext uri="{BB962C8B-B14F-4D97-AF65-F5344CB8AC3E}">
        <p14:creationId xmlns:p14="http://schemas.microsoft.com/office/powerpoint/2010/main" val="2281110021"/>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7" r:id="rId3"/>
    <p:sldLayoutId id="2147483708" r:id="rId4"/>
    <p:sldLayoutId id="2147483709" r:id="rId5"/>
    <p:sldLayoutId id="2147483735" r:id="rId6"/>
  </p:sldLayoutIdLst>
  <p:transition spd="med"/>
  <p:txStyles>
    <p:titleStyle>
      <a:lvl1pPr marL="0" marR="0" indent="0" algn="l" defTabSz="449259" latinLnBrk="0">
        <a:lnSpc>
          <a:spcPct val="90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1pPr>
      <a:lvl2pPr marL="0" marR="0" indent="457196"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2pPr>
      <a:lvl3pPr marL="0" marR="0" indent="914393"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3pPr>
      <a:lvl4pPr marL="0" marR="0" indent="1371592"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4pPr>
      <a:lvl5pPr marL="0" marR="0" indent="1828788"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5pPr>
      <a:lvl6pPr marL="0" marR="0" indent="2285985"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6pPr>
      <a:lvl7pPr marL="0" marR="0" indent="2743182"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7pPr>
      <a:lvl8pPr marL="0" marR="0" indent="3200378"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8pPr>
      <a:lvl9pPr marL="0" marR="0" indent="3657575" algn="l" defTabSz="449259"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9pPr>
    </p:titleStyle>
    <p:bodyStyle>
      <a:lvl1pPr marL="278674" marR="0" indent="-278674" algn="l" defTabSz="449259" latinLnBrk="0">
        <a:lnSpc>
          <a:spcPct val="110000"/>
        </a:lnSpc>
        <a:spcBef>
          <a:spcPts val="1995"/>
        </a:spcBef>
        <a:spcAft>
          <a:spcPts val="0"/>
        </a:spcAft>
        <a:buClr>
          <a:srgbClr val="401716"/>
        </a:buClr>
        <a:buSzPct val="100000"/>
        <a:buFontTx/>
        <a:buChar char="‣"/>
        <a:tabLst/>
        <a:defRPr sz="3192" b="0" i="0" u="none" strike="noStrike" cap="none" spc="0" baseline="0">
          <a:solidFill>
            <a:srgbClr val="646482"/>
          </a:solidFill>
          <a:uFillTx/>
          <a:latin typeface="Raleway"/>
          <a:ea typeface="Raleway"/>
          <a:cs typeface="Raleway"/>
          <a:sym typeface="Raleway"/>
        </a:defRPr>
      </a:lvl1pPr>
      <a:lvl2pPr marL="228006" marR="0" indent="0" algn="l" defTabSz="449259"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2pPr>
      <a:lvl3pPr marL="456011" marR="0" indent="0" algn="l" defTabSz="449259"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3pPr>
      <a:lvl4pPr marL="684017" marR="0" indent="0" algn="l" defTabSz="449259"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4pPr>
      <a:lvl5pPr marL="912023" marR="0" indent="0" algn="l" defTabSz="449259"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5pPr>
      <a:lvl6pPr marL="0" marR="0" indent="1140028" algn="l" defTabSz="449259"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6pPr>
      <a:lvl7pPr marL="0" marR="0" indent="1368034" algn="l" defTabSz="449259"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7pPr>
      <a:lvl8pPr marL="0" marR="0" indent="1596039" algn="l" defTabSz="449259"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8pPr>
      <a:lvl9pPr marL="0" marR="0" indent="1824045" algn="l" defTabSz="449259"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9pPr>
    </p:bodyStyle>
    <p:other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93849" y="553872"/>
            <a:ext cx="10701571" cy="1080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t>Title Text</a:t>
            </a:r>
          </a:p>
        </p:txBody>
      </p:sp>
      <p:sp>
        <p:nvSpPr>
          <p:cNvPr id="3" name="Body Level One…"/>
          <p:cNvSpPr txBox="1">
            <a:spLocks noGrp="1"/>
          </p:cNvSpPr>
          <p:nvPr>
            <p:ph type="body" idx="1"/>
          </p:nvPr>
        </p:nvSpPr>
        <p:spPr>
          <a:xfrm>
            <a:off x="679982" y="1768477"/>
            <a:ext cx="10701570" cy="45132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2pPr marL="508000" indent="-279400">
              <a:spcBef>
                <a:spcPts val="800"/>
              </a:spcBef>
              <a:buClr>
                <a:srgbClr val="A23733"/>
              </a:buClr>
              <a:buSzPct val="100000"/>
            </a:lvl2pPr>
            <a:lvl3pPr marL="736600" indent="-279400">
              <a:spcBef>
                <a:spcPts val="800"/>
              </a:spcBef>
              <a:buClr>
                <a:srgbClr val="BF4541"/>
              </a:buClr>
              <a:buSzPct val="100000"/>
            </a:lvl3pPr>
            <a:lvl4pPr marL="965200" indent="-279400">
              <a:spcBef>
                <a:spcPts val="800"/>
              </a:spcBef>
              <a:buClr>
                <a:srgbClr val="E6534F"/>
              </a:buClr>
              <a:buSzPct val="100000"/>
            </a:lvl4pPr>
            <a:lvl5pPr marL="1193800" indent="-279400">
              <a:spcBef>
                <a:spcPts val="800"/>
              </a:spcBef>
              <a:buClr>
                <a:srgbClr val="FF5C57"/>
              </a:buClr>
              <a:buSzPct val="1000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pic>
        <p:nvPicPr>
          <p:cNvPr id="4" name="Image" descr="Image"/>
          <p:cNvPicPr>
            <a:picLocks noChangeAspect="1"/>
          </p:cNvPicPr>
          <p:nvPr/>
        </p:nvPicPr>
        <p:blipFill>
          <a:blip r:embed="rId11">
            <a:alphaModFix amt="27508"/>
          </a:blip>
          <a:stretch>
            <a:fillRect/>
          </a:stretch>
        </p:blipFill>
        <p:spPr>
          <a:xfrm>
            <a:off x="4707625" y="-2358382"/>
            <a:ext cx="10294491" cy="13989493"/>
          </a:xfrm>
          <a:prstGeom prst="rect">
            <a:avLst/>
          </a:prstGeom>
          <a:ln w="12700">
            <a:miter lim="400000"/>
          </a:ln>
        </p:spPr>
      </p:pic>
      <p:pic>
        <p:nvPicPr>
          <p:cNvPr id="5" name="Image" descr="Image"/>
          <p:cNvPicPr>
            <a:picLocks noChangeAspect="1"/>
          </p:cNvPicPr>
          <p:nvPr/>
        </p:nvPicPr>
        <p:blipFill>
          <a:blip r:embed="rId12"/>
          <a:stretch>
            <a:fillRect/>
          </a:stretch>
        </p:blipFill>
        <p:spPr>
          <a:xfrm>
            <a:off x="11446647" y="283991"/>
            <a:ext cx="506306" cy="688034"/>
          </a:xfrm>
          <a:prstGeom prst="rect">
            <a:avLst/>
          </a:prstGeom>
          <a:ln w="12700">
            <a:miter lim="400000"/>
          </a:ln>
        </p:spPr>
      </p:pic>
      <p:sp>
        <p:nvSpPr>
          <p:cNvPr id="6" name="Slide Number"/>
          <p:cNvSpPr txBox="1">
            <a:spLocks noGrp="1"/>
          </p:cNvSpPr>
          <p:nvPr>
            <p:ph type="sldNum" sz="quarter" idx="2"/>
          </p:nvPr>
        </p:nvSpPr>
        <p:spPr>
          <a:xfrm>
            <a:off x="5927759" y="6386182"/>
            <a:ext cx="304735" cy="276294"/>
          </a:xfrm>
          <a:prstGeom prst="rect">
            <a:avLst/>
          </a:prstGeom>
          <a:ln w="12700">
            <a:miter lim="400000"/>
          </a:ln>
        </p:spPr>
        <p:txBody>
          <a:bodyPr wrap="none" lIns="45719" rIns="45719" anchor="ctr">
            <a:spAutoFit/>
          </a:bodyPr>
          <a:lstStyle>
            <a:lvl1pPr algn="ctr" defTabSz="912017">
              <a:lnSpc>
                <a:spcPct val="100000"/>
              </a:lnSpc>
              <a:spcBef>
                <a:spcPts val="0"/>
              </a:spcBef>
              <a:defRPr sz="1197">
                <a:solidFill>
                  <a:srgbClr val="575A5D"/>
                </a:solidFill>
                <a:latin typeface="Raleway" panose="020B0503030101060003" pitchFamily="34" charset="0"/>
                <a:ea typeface="Raleway" panose="020B0503030101060003" pitchFamily="34" charset="0"/>
                <a:cs typeface="Raleway" panose="020B0503030101060003" pitchFamily="34" charset="0"/>
                <a:sym typeface="Aino Regular"/>
              </a:defRPr>
            </a:lvl1pPr>
          </a:lstStyle>
          <a:p>
            <a:fld id="{86CB4B4D-7CA3-9044-876B-883B54F8677D}" type="slidenum">
              <a:rPr lang="et-EE" smtClean="0"/>
              <a:pPr/>
              <a:t>‹#›</a:t>
            </a:fld>
            <a:endParaRPr lang="et-EE" dirty="0"/>
          </a:p>
        </p:txBody>
      </p:sp>
    </p:spTree>
    <p:extLst>
      <p:ext uri="{BB962C8B-B14F-4D97-AF65-F5344CB8AC3E}">
        <p14:creationId xmlns:p14="http://schemas.microsoft.com/office/powerpoint/2010/main" val="4020336731"/>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Lst>
  <p:transition spd="med"/>
  <p:txStyles>
    <p:titleStyle>
      <a:lvl1pPr marL="0" marR="0" indent="0" algn="l" defTabSz="449256" latinLnBrk="0">
        <a:lnSpc>
          <a:spcPct val="90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1pPr>
      <a:lvl2pPr marL="0" marR="0" indent="457193"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2pPr>
      <a:lvl3pPr marL="0" marR="0" indent="914386"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3pPr>
      <a:lvl4pPr marL="0" marR="0" indent="1371583"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4pPr>
      <a:lvl5pPr marL="0" marR="0" indent="1828776"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5pPr>
      <a:lvl6pPr marL="0" marR="0" indent="2285970"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6pPr>
      <a:lvl7pPr marL="0" marR="0" indent="2743163"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7pPr>
      <a:lvl8pPr marL="0" marR="0" indent="3200356"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8pPr>
      <a:lvl9pPr marL="0" marR="0" indent="3657551" algn="l" defTabSz="449256" latinLnBrk="0">
        <a:lnSpc>
          <a:spcPct val="88000"/>
        </a:lnSpc>
        <a:spcBef>
          <a:spcPts val="0"/>
        </a:spcBef>
        <a:spcAft>
          <a:spcPts val="0"/>
        </a:spcAft>
        <a:buClrTx/>
        <a:buSzTx/>
        <a:buFontTx/>
        <a:buNone/>
        <a:tabLst/>
        <a:defRPr sz="3591" b="1" i="0" u="none" strike="noStrike" cap="none" spc="0" baseline="0">
          <a:solidFill>
            <a:srgbClr val="FF5C57"/>
          </a:solidFill>
          <a:uFillTx/>
          <a:latin typeface="Raleway"/>
          <a:ea typeface="Raleway"/>
          <a:cs typeface="Raleway"/>
          <a:sym typeface="Raleway"/>
        </a:defRPr>
      </a:lvl9pPr>
    </p:titleStyle>
    <p:bodyStyle>
      <a:lvl1pPr marL="278673" marR="0" indent="-278673" algn="l" defTabSz="449256" latinLnBrk="0">
        <a:lnSpc>
          <a:spcPct val="110000"/>
        </a:lnSpc>
        <a:spcBef>
          <a:spcPts val="1995"/>
        </a:spcBef>
        <a:spcAft>
          <a:spcPts val="0"/>
        </a:spcAft>
        <a:buClr>
          <a:srgbClr val="401716"/>
        </a:buClr>
        <a:buSzPct val="100000"/>
        <a:buFontTx/>
        <a:buChar char="‣"/>
        <a:tabLst/>
        <a:defRPr sz="3192" b="0" i="0" u="none" strike="noStrike" cap="none" spc="0" baseline="0">
          <a:solidFill>
            <a:srgbClr val="646482"/>
          </a:solidFill>
          <a:uFillTx/>
          <a:latin typeface="Raleway"/>
          <a:ea typeface="Raleway"/>
          <a:cs typeface="Raleway"/>
          <a:sym typeface="Raleway"/>
        </a:defRPr>
      </a:lvl1pPr>
      <a:lvl2pPr marL="228005" marR="0" indent="0" algn="l" defTabSz="449256"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2pPr>
      <a:lvl3pPr marL="456008" marR="0" indent="0" algn="l" defTabSz="449256"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3pPr>
      <a:lvl4pPr marL="684012" marR="0" indent="0" algn="l" defTabSz="449256"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4pPr>
      <a:lvl5pPr marL="912017" marR="0" indent="0" algn="l" defTabSz="449256" latinLnBrk="0">
        <a:lnSpc>
          <a:spcPct val="110000"/>
        </a:lnSpc>
        <a:spcBef>
          <a:spcPts val="1995"/>
        </a:spcBef>
        <a:spcAft>
          <a:spcPts val="0"/>
        </a:spcAft>
        <a:buClr>
          <a:srgbClr val="401716"/>
        </a:buClr>
        <a:buSzPct val="171000"/>
        <a:buFontTx/>
        <a:buChar char="‣"/>
        <a:tabLst/>
        <a:defRPr sz="3192" b="0" i="0" u="none" strike="noStrike" cap="none" spc="0" baseline="0">
          <a:solidFill>
            <a:srgbClr val="646482"/>
          </a:solidFill>
          <a:uFillTx/>
          <a:latin typeface="Raleway"/>
          <a:ea typeface="Raleway"/>
          <a:cs typeface="Raleway"/>
          <a:sym typeface="Raleway"/>
        </a:defRPr>
      </a:lvl5pPr>
      <a:lvl6pPr marL="0" marR="0" indent="1140020" algn="l" defTabSz="449256"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6pPr>
      <a:lvl7pPr marL="0" marR="0" indent="1368025" algn="l" defTabSz="449256"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7pPr>
      <a:lvl8pPr marL="0" marR="0" indent="1596029" algn="l" defTabSz="449256"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8pPr>
      <a:lvl9pPr marL="0" marR="0" indent="1824033" algn="l" defTabSz="449256" latinLnBrk="0">
        <a:lnSpc>
          <a:spcPct val="110000"/>
        </a:lnSpc>
        <a:spcBef>
          <a:spcPts val="1995"/>
        </a:spcBef>
        <a:spcAft>
          <a:spcPts val="0"/>
        </a:spcAft>
        <a:buClr>
          <a:srgbClr val="401716"/>
        </a:buClr>
        <a:buSzTx/>
        <a:buFontTx/>
        <a:buNone/>
        <a:tabLst/>
        <a:defRPr sz="3192" b="0" i="0" u="none" strike="noStrike" cap="none" spc="0" baseline="0">
          <a:solidFill>
            <a:srgbClr val="646482"/>
          </a:solidFill>
          <a:uFillTx/>
          <a:latin typeface="Raleway"/>
          <a:ea typeface="Raleway"/>
          <a:cs typeface="Raleway"/>
          <a:sym typeface="Raleway"/>
        </a:defRPr>
      </a:lvl9pPr>
    </p:bodyStyle>
    <p:otherStyle>
      <a:lvl1pPr marL="0" marR="0" indent="0"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1pPr>
      <a:lvl2pPr marL="0" marR="0" indent="456008"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2pPr>
      <a:lvl3pPr marL="0" marR="0" indent="912017"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3pPr>
      <a:lvl4pPr marL="0" marR="0" indent="1368025"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4pPr>
      <a:lvl5pPr marL="0" marR="0" indent="1824033"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5pPr>
      <a:lvl6pPr marL="0" marR="0" indent="2280040"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6pPr>
      <a:lvl7pPr marL="0" marR="0" indent="2736050"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7pPr>
      <a:lvl8pPr marL="0" marR="0" indent="3192057"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8pPr>
      <a:lvl9pPr marL="0" marR="0" indent="3648065" algn="r" defTabSz="912017"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mn-lt"/>
          <a:ea typeface="+mn-ea"/>
          <a:cs typeface="+mn-cs"/>
          <a:sym typeface="Aino Regular"/>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ctrTitle"/>
          </p:nvPr>
        </p:nvSpPr>
        <p:spPr>
          <a:xfrm>
            <a:off x="877408" y="851426"/>
            <a:ext cx="8084168" cy="3198701"/>
          </a:xfrm>
          <a:prstGeom prst="rect">
            <a:avLst/>
          </a:prstGeom>
        </p:spPr>
        <p:txBody>
          <a:bodyPr>
            <a:normAutofit/>
          </a:bodyPr>
          <a:lstStyle/>
          <a:p>
            <a:br>
              <a:rPr dirty="0"/>
            </a:br>
            <a:r>
              <a:rPr lang="et-EE" sz="3990" b="0" i="1" dirty="0"/>
              <a:t>Sotsiaalministeeriumi valitsemisala RES 2022 - 2025</a:t>
            </a:r>
            <a:endParaRPr sz="3990" b="0" i="1" dirty="0"/>
          </a:p>
        </p:txBody>
      </p:sp>
      <p:sp>
        <p:nvSpPr>
          <p:cNvPr id="169" name="Veebruar 2020"/>
          <p:cNvSpPr txBox="1"/>
          <p:nvPr/>
        </p:nvSpPr>
        <p:spPr>
          <a:xfrm>
            <a:off x="10042763" y="5857386"/>
            <a:ext cx="1701506" cy="3686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600" rIns="45600">
            <a:spAutoFit/>
          </a:bodyPr>
          <a:lstStyle>
            <a:lvl1pPr algn="r">
              <a:defRPr i="1"/>
            </a:lvl1pPr>
          </a:lstStyle>
          <a:p>
            <a:pPr marL="0" marR="0" lvl="0" indent="0" algn="r" defTabSz="1064026" rtl="0" eaLnBrk="1" fontAlgn="auto" latinLnBrk="0" hangingPunct="0">
              <a:lnSpc>
                <a:spcPct val="90000"/>
              </a:lnSpc>
              <a:spcBef>
                <a:spcPts val="997"/>
              </a:spcBef>
              <a:spcAft>
                <a:spcPts val="0"/>
              </a:spcAft>
              <a:buClrTx/>
              <a:buSzTx/>
              <a:buFontTx/>
              <a:buNone/>
              <a:tabLst/>
              <a:defRPr/>
            </a:pPr>
            <a:r>
              <a:rPr kumimoji="0" lang="et-EE" sz="1995" b="0" i="1" u="none" strike="noStrike" kern="0" cap="none" spc="0" normalizeH="0" baseline="0" noProof="0" dirty="0">
                <a:ln>
                  <a:noFill/>
                </a:ln>
                <a:solidFill>
                  <a:srgbClr val="646482"/>
                </a:solidFill>
                <a:effectLst/>
                <a:uLnTx/>
                <a:uFillTx/>
                <a:latin typeface="Raleway"/>
                <a:ea typeface="+mn-ea"/>
                <a:cs typeface="+mn-cs"/>
                <a:sym typeface="Raleway"/>
              </a:rPr>
              <a:t>01. märts 2021</a:t>
            </a:r>
            <a:endParaRPr kumimoji="0" sz="1995" b="0" i="1" u="none" strike="noStrike" kern="0" cap="none" spc="0" normalizeH="0" baseline="0" noProof="0" dirty="0">
              <a:ln>
                <a:noFill/>
              </a:ln>
              <a:solidFill>
                <a:srgbClr val="646482"/>
              </a:solidFill>
              <a:effectLst/>
              <a:uLnTx/>
              <a:uFillTx/>
              <a:latin typeface="Raleway"/>
              <a:ea typeface="+mn-ea"/>
              <a:cs typeface="+mn-cs"/>
              <a:sym typeface="Raleway"/>
            </a:endParaRPr>
          </a:p>
        </p:txBody>
      </p:sp>
    </p:spTree>
    <p:extLst>
      <p:ext uri="{BB962C8B-B14F-4D97-AF65-F5344CB8AC3E}">
        <p14:creationId xmlns:p14="http://schemas.microsoft.com/office/powerpoint/2010/main" val="252391115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isu kohatäide 10"/>
          <p:cNvGraphicFramePr>
            <a:graphicFrameLocks/>
          </p:cNvGraphicFramePr>
          <p:nvPr>
            <p:extLst>
              <p:ext uri="{D42A27DB-BD31-4B8C-83A1-F6EECF244321}">
                <p14:modId xmlns:p14="http://schemas.microsoft.com/office/powerpoint/2010/main" val="3747060642"/>
              </p:ext>
            </p:extLst>
          </p:nvPr>
        </p:nvGraphicFramePr>
        <p:xfrm>
          <a:off x="-26386" y="108135"/>
          <a:ext cx="12160249" cy="6624268"/>
        </p:xfrm>
        <a:graphic>
          <a:graphicData uri="http://schemas.openxmlformats.org/drawingml/2006/table">
            <a:tbl>
              <a:tblPr firstRow="1" firstCol="1" bandRow="1"/>
              <a:tblGrid>
                <a:gridCol w="4700907">
                  <a:extLst>
                    <a:ext uri="{9D8B030D-6E8A-4147-A177-3AD203B41FA5}">
                      <a16:colId xmlns:a16="http://schemas.microsoft.com/office/drawing/2014/main" val="1078582206"/>
                    </a:ext>
                  </a:extLst>
                </a:gridCol>
                <a:gridCol w="1173976">
                  <a:extLst>
                    <a:ext uri="{9D8B030D-6E8A-4147-A177-3AD203B41FA5}">
                      <a16:colId xmlns:a16="http://schemas.microsoft.com/office/drawing/2014/main" val="540222432"/>
                    </a:ext>
                  </a:extLst>
                </a:gridCol>
                <a:gridCol w="1884118">
                  <a:extLst>
                    <a:ext uri="{9D8B030D-6E8A-4147-A177-3AD203B41FA5}">
                      <a16:colId xmlns:a16="http://schemas.microsoft.com/office/drawing/2014/main" val="729823776"/>
                    </a:ext>
                  </a:extLst>
                </a:gridCol>
                <a:gridCol w="4401248">
                  <a:extLst>
                    <a:ext uri="{9D8B030D-6E8A-4147-A177-3AD203B41FA5}">
                      <a16:colId xmlns:a16="http://schemas.microsoft.com/office/drawing/2014/main" val="89925652"/>
                    </a:ext>
                  </a:extLst>
                </a:gridCol>
              </a:tblGrid>
              <a:tr h="221836">
                <a:tc gridSpan="4">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0" marR="0" lvl="0" indent="0" algn="l" defTabSz="912023" rtl="0" eaLnBrk="1" fontAlgn="auto" latinLnBrk="0" hangingPunct="1">
                        <a:lnSpc>
                          <a:spcPct val="107000"/>
                        </a:lnSpc>
                        <a:spcBef>
                          <a:spcPts val="0"/>
                        </a:spcBef>
                        <a:spcAft>
                          <a:spcPts val="0"/>
                        </a:spcAft>
                        <a:buClrTx/>
                        <a:buSzTx/>
                        <a:buFontTx/>
                        <a:buNone/>
                        <a:tabLst/>
                        <a:defRPr/>
                      </a:pPr>
                      <a:r>
                        <a:rPr lang="et-EE" sz="1200" b="1" kern="1200" dirty="0">
                          <a:solidFill>
                            <a:schemeClr val="bg2"/>
                          </a:solidFill>
                          <a:effectLst/>
                          <a:latin typeface="+mn-lt"/>
                          <a:ea typeface="Calibri" panose="020F0502020204030204" pitchFamily="34" charset="0"/>
                          <a:cs typeface="Times New Roman" panose="02020603050405020304" pitchFamily="18" charset="0"/>
                        </a:rPr>
                        <a:t>RES4 / Tervise</a:t>
                      </a:r>
                      <a:r>
                        <a:rPr lang="et-EE" sz="1200" b="1" kern="1200" baseline="0" dirty="0">
                          <a:solidFill>
                            <a:schemeClr val="bg2"/>
                          </a:solidFill>
                          <a:effectLst/>
                          <a:latin typeface="+mn-lt"/>
                          <a:ea typeface="Calibri" panose="020F0502020204030204" pitchFamily="34" charset="0"/>
                          <a:cs typeface="Times New Roman" panose="02020603050405020304" pitchFamily="18" charset="0"/>
                        </a:rPr>
                        <a:t> ja Heaolu Infosüsteemide Keskus </a:t>
                      </a:r>
                      <a:r>
                        <a:rPr lang="et-EE" sz="1200" b="1" kern="1200" dirty="0">
                          <a:solidFill>
                            <a:schemeClr val="bg2"/>
                          </a:solidFill>
                          <a:effectLst/>
                          <a:latin typeface="+mn-lt"/>
                          <a:ea typeface="Calibri" panose="020F0502020204030204" pitchFamily="34" charset="0"/>
                          <a:cs typeface="Times New Roman" panose="02020603050405020304" pitchFamily="18" charset="0"/>
                        </a:rPr>
                        <a:t>/</a:t>
                      </a:r>
                      <a:r>
                        <a:rPr lang="et-EE"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fi-FI" sz="1200" b="1" kern="1200" baseline="0" dirty="0" err="1">
                          <a:solidFill>
                            <a:schemeClr val="bg2"/>
                          </a:solidFill>
                          <a:effectLst/>
                          <a:latin typeface="+mn-lt"/>
                          <a:ea typeface="Calibri" panose="020F0502020204030204" pitchFamily="34" charset="0"/>
                          <a:cs typeface="Times New Roman" panose="02020603050405020304" pitchFamily="18" charset="0"/>
                        </a:rPr>
                        <a:t>Sotsiaalkaitse</a:t>
                      </a:r>
                      <a:r>
                        <a:rPr lang="fi-FI"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fi-FI" sz="1200" b="1" kern="1200" baseline="0" dirty="0" err="1">
                          <a:solidFill>
                            <a:schemeClr val="bg2"/>
                          </a:solidFill>
                          <a:effectLst/>
                          <a:latin typeface="+mn-lt"/>
                          <a:ea typeface="Calibri" panose="020F0502020204030204" pitchFamily="34" charset="0"/>
                          <a:cs typeface="Times New Roman" panose="02020603050405020304" pitchFamily="18" charset="0"/>
                        </a:rPr>
                        <a:t>valdkonna</a:t>
                      </a:r>
                      <a:r>
                        <a:rPr lang="fi-FI"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fi-FI" sz="1200" b="1" kern="1200" baseline="0" dirty="0" err="1">
                          <a:solidFill>
                            <a:schemeClr val="bg2"/>
                          </a:solidFill>
                          <a:effectLst/>
                          <a:latin typeface="+mn-lt"/>
                          <a:ea typeface="Calibri" panose="020F0502020204030204" pitchFamily="34" charset="0"/>
                          <a:cs typeface="Times New Roman" panose="02020603050405020304" pitchFamily="18" charset="0"/>
                        </a:rPr>
                        <a:t>andmekogude</a:t>
                      </a:r>
                      <a:r>
                        <a:rPr lang="fi-FI"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et-EE" sz="1200" b="1" kern="1200" baseline="0" dirty="0">
                          <a:solidFill>
                            <a:srgbClr val="0000FF"/>
                          </a:solidFill>
                          <a:effectLst/>
                          <a:latin typeface="+mn-lt"/>
                          <a:ea typeface="Calibri" panose="020F0502020204030204" pitchFamily="34" charset="0"/>
                          <a:cs typeface="Times New Roman" panose="02020603050405020304" pitchFamily="18" charset="0"/>
                        </a:rPr>
                        <a:t>riigi</a:t>
                      </a:r>
                      <a:r>
                        <a:rPr lang="fi-FI"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fi-FI" sz="1200" b="1" kern="1200" baseline="0" dirty="0" err="1">
                          <a:solidFill>
                            <a:schemeClr val="bg2"/>
                          </a:solidFill>
                          <a:effectLst/>
                          <a:latin typeface="+mn-lt"/>
                          <a:ea typeface="Calibri" panose="020F0502020204030204" pitchFamily="34" charset="0"/>
                          <a:cs typeface="Times New Roman" panose="02020603050405020304" pitchFamily="18" charset="0"/>
                        </a:rPr>
                        <a:t>haldusesse</a:t>
                      </a:r>
                      <a:r>
                        <a:rPr lang="fi-FI" sz="1200" b="1" kern="1200" baseline="0" dirty="0">
                          <a:solidFill>
                            <a:schemeClr val="bg2"/>
                          </a:solidFill>
                          <a:effectLst/>
                          <a:latin typeface="+mn-lt"/>
                          <a:ea typeface="Calibri" panose="020F0502020204030204" pitchFamily="34" charset="0"/>
                          <a:cs typeface="Times New Roman" panose="02020603050405020304" pitchFamily="18" charset="0"/>
                        </a:rPr>
                        <a:t> ja </a:t>
                      </a:r>
                      <a:r>
                        <a:rPr lang="fi-FI" sz="1200" b="1" kern="1200" baseline="0" dirty="0" err="1">
                          <a:solidFill>
                            <a:schemeClr val="bg2"/>
                          </a:solidFill>
                          <a:effectLst/>
                          <a:latin typeface="+mn-lt"/>
                          <a:ea typeface="Calibri" panose="020F0502020204030204" pitchFamily="34" charset="0"/>
                          <a:cs typeface="Times New Roman" panose="02020603050405020304" pitchFamily="18" charset="0"/>
                        </a:rPr>
                        <a:t>majutusse</a:t>
                      </a:r>
                      <a:r>
                        <a:rPr lang="fi-FI"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fi-FI" sz="1200" b="1" kern="1200" baseline="0" dirty="0" err="1">
                          <a:solidFill>
                            <a:schemeClr val="bg2"/>
                          </a:solidFill>
                          <a:effectLst/>
                          <a:latin typeface="+mn-lt"/>
                          <a:ea typeface="Calibri" panose="020F0502020204030204" pitchFamily="34" charset="0"/>
                          <a:cs typeface="Times New Roman" panose="02020603050405020304" pitchFamily="18" charset="0"/>
                        </a:rPr>
                        <a:t>toomine</a:t>
                      </a:r>
                      <a:r>
                        <a:rPr lang="et-EE" sz="1200" b="1" kern="1200" baseline="0" dirty="0">
                          <a:solidFill>
                            <a:schemeClr val="bg2"/>
                          </a:solidFill>
                          <a:effectLst/>
                          <a:latin typeface="+mn-lt"/>
                          <a:ea typeface="Calibri" panose="020F0502020204030204" pitchFamily="34" charset="0"/>
                          <a:cs typeface="Times New Roman" panose="02020603050405020304" pitchFamily="18" charset="0"/>
                        </a:rPr>
                        <a:t> /</a:t>
                      </a:r>
                      <a:r>
                        <a:rPr lang="et-EE" sz="1200" b="1" kern="1200" dirty="0">
                          <a:solidFill>
                            <a:schemeClr val="bg2"/>
                          </a:solidFill>
                          <a:effectLst/>
                          <a:latin typeface="+mn-lt"/>
                          <a:ea typeface="Calibri" panose="020F0502020204030204" pitchFamily="34" charset="0"/>
                          <a:cs typeface="Times New Roman" panose="02020603050405020304" pitchFamily="18" charset="0"/>
                        </a:rPr>
                        <a:t> </a:t>
                      </a:r>
                      <a:r>
                        <a:rPr lang="et-EE" sz="1200" b="1" kern="1200" dirty="0">
                          <a:solidFill>
                            <a:srgbClr val="0000FF"/>
                          </a:solidFill>
                          <a:effectLst/>
                          <a:latin typeface="+mn-lt"/>
                          <a:ea typeface="Calibri" panose="020F0502020204030204" pitchFamily="34" charset="0"/>
                          <a:cs typeface="Times New Roman" panose="02020603050405020304" pitchFamily="18" charset="0"/>
                        </a:rPr>
                        <a:t>513 746</a:t>
                      </a:r>
                      <a:r>
                        <a:rPr lang="et-EE" sz="1200" b="1" kern="1200" baseline="0" dirty="0">
                          <a:solidFill>
                            <a:srgbClr val="0000FF"/>
                          </a:solidFill>
                          <a:effectLst/>
                          <a:latin typeface="+mn-lt"/>
                          <a:ea typeface="Calibri" panose="020F0502020204030204" pitchFamily="34" charset="0"/>
                          <a:cs typeface="Times New Roman" panose="02020603050405020304" pitchFamily="18" charset="0"/>
                        </a:rPr>
                        <a:t>+KM: 2022: 141 246 eurot                   </a:t>
                      </a:r>
                      <a:endParaRPr lang="en-GB" sz="1200" b="1" kern="1200" dirty="0">
                        <a:solidFill>
                          <a:srgbClr val="FF0000"/>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t-EE"/>
                    </a:p>
                  </a:txBody>
                  <a:tcPr/>
                </a:tc>
                <a:tc hMerge="1">
                  <a:txBody>
                    <a:bodyPr/>
                    <a:lstStyle/>
                    <a:p>
                      <a:endParaRPr lang="en-US"/>
                    </a:p>
                  </a:txBody>
                  <a:tcPr/>
                </a:tc>
                <a:extLst>
                  <a:ext uri="{0D108BD9-81ED-4DB2-BD59-A6C34878D82A}">
                    <a16:rowId xmlns:a16="http://schemas.microsoft.com/office/drawing/2014/main" val="2972045553"/>
                  </a:ext>
                </a:extLst>
              </a:tr>
              <a:tr h="1772820">
                <a:tc gridSpan="2">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kern="1200" dirty="0">
                          <a:solidFill>
                            <a:schemeClr val="bg2"/>
                          </a:solidFill>
                          <a:effectLst/>
                          <a:latin typeface="+mn-lt"/>
                          <a:ea typeface="Calibri" panose="020F0502020204030204" pitchFamily="34" charset="0"/>
                          <a:cs typeface="Times New Roman" panose="02020603050405020304" pitchFamily="18" charset="0"/>
                        </a:rPr>
                        <a:t>1. Probleem </a:t>
                      </a:r>
                      <a:r>
                        <a:rPr lang="et-EE" sz="1000" b="0" kern="1200" dirty="0">
                          <a:solidFill>
                            <a:schemeClr val="bg2"/>
                          </a:solidFill>
                          <a:effectLst/>
                          <a:latin typeface="+mn-lt"/>
                          <a:ea typeface="Calibri" panose="020F0502020204030204" pitchFamily="34" charset="0"/>
                          <a:cs typeface="Times New Roman" panose="02020603050405020304" pitchFamily="18" charset="0"/>
                        </a:rPr>
                        <a:t>Riigi</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olulised Infosüsteemid ei ole majutatud riigi andmekeskustes, ei halda ise oma infosüsteeme</a:t>
                      </a:r>
                      <a:endParaRPr lang="en-GB" sz="1000" b="0" kern="1200" dirty="0">
                        <a:solidFill>
                          <a:schemeClr val="bg2"/>
                        </a:solidFill>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t-EE" sz="1000" b="1" kern="1200" dirty="0">
                          <a:solidFill>
                            <a:schemeClr val="bg2"/>
                          </a:solidFill>
                          <a:effectLst/>
                          <a:latin typeface="+mn-lt"/>
                          <a:ea typeface="Calibri" panose="020F0502020204030204" pitchFamily="34" charset="0"/>
                          <a:cs typeface="Times New Roman" panose="02020603050405020304" pitchFamily="18" charset="0"/>
                        </a:rPr>
                        <a:t>1.1 Lisataotluse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a:t>
                      </a:r>
                      <a:r>
                        <a:rPr lang="et-EE" sz="1000" b="1" kern="1200" dirty="0">
                          <a:solidFill>
                            <a:schemeClr val="bg2"/>
                          </a:solidFill>
                          <a:effectLst/>
                          <a:latin typeface="+mn-lt"/>
                          <a:ea typeface="Calibri" panose="020F0502020204030204" pitchFamily="34" charset="0"/>
                          <a:cs typeface="Times New Roman" panose="02020603050405020304" pitchFamily="18" charset="0"/>
                        </a:rPr>
                        <a:t>eesmärk </a:t>
                      </a:r>
                      <a:r>
                        <a:rPr lang="et-EE" sz="1000" kern="1200" dirty="0">
                          <a:solidFill>
                            <a:schemeClr val="bg2"/>
                          </a:solidFill>
                          <a:effectLst/>
                          <a:latin typeface="+mn-lt"/>
                          <a:ea typeface="Calibri" panose="020F0502020204030204" pitchFamily="34" charset="0"/>
                          <a:cs typeface="Times New Roman" panose="02020603050405020304" pitchFamily="18" charset="0"/>
                        </a:rPr>
                        <a:t>SKAIS</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majutus- ja haldusvõimekuse tagamine. Teenuse osutamiseks  vajaminevate kompetentside ja meeskonna komplekteerimine</a:t>
                      </a:r>
                      <a:endParaRPr lang="en-GB" sz="100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05" rtl="0" eaLnBrk="1" fontAlgn="auto" latinLnBrk="0" hangingPunct="1">
                        <a:lnSpc>
                          <a:spcPct val="107000"/>
                        </a:lnSpc>
                        <a:spcBef>
                          <a:spcPts val="0"/>
                        </a:spcBef>
                        <a:spcAft>
                          <a:spcPts val="0"/>
                        </a:spcAft>
                        <a:buClrTx/>
                        <a:buSzTx/>
                        <a:buFontTx/>
                        <a:buNone/>
                        <a:tabLst/>
                        <a:defRPr/>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1.2 </a:t>
                      </a:r>
                      <a:r>
                        <a:rPr lang="et-EE" sz="1000" b="1" kern="1200" baseline="0" dirty="0" err="1">
                          <a:solidFill>
                            <a:schemeClr val="bg2"/>
                          </a:solidFill>
                          <a:effectLst/>
                          <a:latin typeface="+mn-lt"/>
                          <a:ea typeface="Calibri" panose="020F0502020204030204" pitchFamily="34" charset="0"/>
                          <a:cs typeface="Times New Roman" panose="02020603050405020304" pitchFamily="18" charset="0"/>
                        </a:rPr>
                        <a:t>SFi</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projektiga seos </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puudub</a:t>
                      </a:r>
                    </a:p>
                    <a:p>
                      <a:pPr marL="0" marR="0" lvl="0" indent="0" algn="l" defTabSz="675005" rtl="0" eaLnBrk="1" fontAlgn="auto" latinLnBrk="0" hangingPunct="1">
                        <a:lnSpc>
                          <a:spcPct val="107000"/>
                        </a:lnSpc>
                        <a:spcBef>
                          <a:spcPts val="0"/>
                        </a:spcBef>
                        <a:spcAft>
                          <a:spcPts val="0"/>
                        </a:spcAft>
                        <a:buClrTx/>
                        <a:buSzTx/>
                        <a:buFontTx/>
                        <a:buNone/>
                        <a:tabLst/>
                        <a:defRPr/>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1.3 Mitterahastamise tagajärg</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SKAIS majutus ja haldus jätkub tänase teenusepakkuja juures</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1000" b="1" kern="1200" dirty="0">
                          <a:solidFill>
                            <a:schemeClr val="bg2"/>
                          </a:solidFill>
                          <a:effectLst/>
                          <a:latin typeface="+mn-lt"/>
                          <a:ea typeface="Calibri" panose="020F0502020204030204" pitchFamily="34" charset="0"/>
                          <a:cs typeface="Times New Roman" panose="02020603050405020304" pitchFamily="18" charset="0"/>
                        </a:rPr>
                        <a:t>1.4  Panustab alljärgnevasse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teenusesse ja eesmärkidesse</a:t>
                      </a:r>
                      <a:br>
                        <a:rPr lang="et-EE" sz="1000" b="1" kern="1200" baseline="0" dirty="0">
                          <a:solidFill>
                            <a:schemeClr val="bg2"/>
                          </a:solidFill>
                          <a:effectLst/>
                          <a:latin typeface="+mn-lt"/>
                          <a:ea typeface="Calibri" panose="020F0502020204030204" pitchFamily="34" charset="0"/>
                          <a:cs typeface="Times New Roman" panose="02020603050405020304" pitchFamily="18" charset="0"/>
                        </a:rPr>
                      </a:br>
                      <a:r>
                        <a:rPr kumimoji="0" lang="et-EE" sz="1000" b="0" i="0" u="none" strike="noStrike" kern="1200" cap="none" spc="0" normalizeH="0" baseline="0" noProof="0" dirty="0">
                          <a:ln>
                            <a:noFill/>
                          </a:ln>
                          <a:solidFill>
                            <a:schemeClr val="bg2"/>
                          </a:solidFill>
                          <a:effectLst/>
                          <a:uLnTx/>
                          <a:uFillTx/>
                          <a:latin typeface="+mn-lt"/>
                          <a:ea typeface="Calibri" panose="020F0502020204030204" pitchFamily="34" charset="0"/>
                          <a:cs typeface="Times New Roman" panose="02020603050405020304" pitchFamily="18" charset="0"/>
                        </a:rPr>
                        <a:t>P</a:t>
                      </a:r>
                      <a:r>
                        <a:rPr kumimoji="0" lang="et-EE" sz="1000" b="0" i="0" u="none" strike="noStrike" kern="1200" cap="none" spc="0" normalizeH="0" baseline="0" dirty="0" err="1">
                          <a:ln>
                            <a:noFill/>
                          </a:ln>
                          <a:solidFill>
                            <a:schemeClr val="bg2"/>
                          </a:solidFill>
                          <a:effectLst/>
                          <a:uLnTx/>
                          <a:uFillTx/>
                          <a:latin typeface="+mn-lt"/>
                          <a:ea typeface="Calibri" panose="020F0502020204030204" pitchFamily="34" charset="0"/>
                          <a:cs typeface="Times New Roman" panose="02020603050405020304" pitchFamily="18" charset="0"/>
                        </a:rPr>
                        <a:t>anustab</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 sotsiaalkaitse 67 erinevasse teenusesse ja 6 programmi: sotsiaalkindlustuse, hoolekande, soolise võrdõiguslikkuse, laste ja perede, tervist toetavate valikute ja </a:t>
                      </a:r>
                      <a:r>
                        <a:rPr kumimoji="0" lang="et-EE" sz="1000" b="0" i="0" u="none" strike="noStrike" kern="1200" cap="none" spc="0" normalizeH="0" baseline="0" dirty="0" err="1">
                          <a:ln>
                            <a:noFill/>
                          </a:ln>
                          <a:solidFill>
                            <a:schemeClr val="bg2"/>
                          </a:solidFill>
                          <a:effectLst/>
                          <a:uLnTx/>
                          <a:uFillTx/>
                          <a:latin typeface="+mn-lt"/>
                          <a:ea typeface="Calibri" panose="020F0502020204030204" pitchFamily="34" charset="0"/>
                          <a:cs typeface="Times New Roman" panose="02020603050405020304" pitchFamily="18" charset="0"/>
                        </a:rPr>
                        <a:t>inimkeskse</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 tervishoiu praogrammi</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0" indent="0" algn="l" defTabSz="675010" rtl="0" eaLnBrk="1" latinLnBrk="0" hangingPunct="1">
                        <a:lnSpc>
                          <a:spcPct val="107000"/>
                        </a:lnSpc>
                        <a:spcAft>
                          <a:spcPts val="0"/>
                        </a:spcAft>
                        <a:buFont typeface="Arial" panose="020B0604020202020204" pitchFamily="34" charset="0"/>
                        <a:buNone/>
                      </a:pPr>
                      <a:r>
                        <a:rPr lang="et-EE" sz="1000" b="1" kern="1200" dirty="0">
                          <a:solidFill>
                            <a:schemeClr val="bg2"/>
                          </a:solidFill>
                          <a:effectLst/>
                          <a:latin typeface="+mn-lt"/>
                          <a:ea typeface="Calibri" panose="020F0502020204030204" pitchFamily="34" charset="0"/>
                          <a:cs typeface="Times New Roman" panose="02020603050405020304" pitchFamily="18" charset="0"/>
                        </a:rPr>
                        <a:t>1.5  Panustab järgnevatele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suunistele:</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Kratid</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Sündmuspõhised ja/või </a:t>
                      </a:r>
                      <a:r>
                        <a:rPr lang="et-EE" sz="1000" kern="1200" dirty="0" err="1">
                          <a:solidFill>
                            <a:schemeClr val="bg2"/>
                          </a:solidFill>
                          <a:effectLst/>
                          <a:latin typeface="+mn-lt"/>
                          <a:ea typeface="Calibri" panose="020F0502020204030204" pitchFamily="34" charset="0"/>
                          <a:cs typeface="Times New Roman" panose="02020603050405020304" pitchFamily="18" charset="0"/>
                        </a:rPr>
                        <a:t>proaktiivsed</a:t>
                      </a:r>
                      <a:r>
                        <a:rPr lang="et-EE" sz="1000" kern="1200" dirty="0">
                          <a:solidFill>
                            <a:schemeClr val="bg2"/>
                          </a:solidFill>
                          <a:effectLst/>
                          <a:latin typeface="+mn-lt"/>
                          <a:ea typeface="Calibri" panose="020F0502020204030204" pitchFamily="34" charset="0"/>
                          <a:cs typeface="Times New Roman" panose="02020603050405020304" pitchFamily="18" charset="0"/>
                        </a:rPr>
                        <a:t> teenused</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[X] Pilvetehnoloogia kasutuselevõtt</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Andmehaldus</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[X] </a:t>
                      </a:r>
                      <a:r>
                        <a:rPr lang="et-EE" sz="1000" kern="1200" dirty="0" err="1">
                          <a:solidFill>
                            <a:schemeClr val="bg2"/>
                          </a:solidFill>
                          <a:effectLst/>
                          <a:latin typeface="+mn-lt"/>
                          <a:ea typeface="Calibri" panose="020F0502020204030204" pitchFamily="34" charset="0"/>
                          <a:cs typeface="Times New Roman" panose="02020603050405020304" pitchFamily="18" charset="0"/>
                        </a:rPr>
                        <a:t>Küberturve</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[X] TOP 10 äriteenuste kvaliteet</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260763195"/>
                  </a:ext>
                </a:extLst>
              </a:tr>
              <a:tr h="773314">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Times New Roman" panose="02020603050405020304" pitchFamily="18" charset="0"/>
                          <a:cs typeface="Times New Roman" panose="02020603050405020304" pitchFamily="18" charset="0"/>
                        </a:rPr>
                        <a:t>2. Hetkeolukord</a:t>
                      </a:r>
                    </a:p>
                    <a:p>
                      <a:pPr marL="171450" indent="-171450" algn="l">
                        <a:lnSpc>
                          <a:spcPct val="107000"/>
                        </a:lnSpc>
                        <a:spcAft>
                          <a:spcPts val="0"/>
                        </a:spcAft>
                        <a:buFont typeface="Arial" panose="020B0604020202020204" pitchFamily="34" charset="0"/>
                        <a:buChar char="•"/>
                      </a:pPr>
                      <a:r>
                        <a:rPr lang="et-EE" sz="1000" b="0" kern="1200" dirty="0">
                          <a:solidFill>
                            <a:schemeClr val="bg2"/>
                          </a:solidFill>
                          <a:effectLst/>
                          <a:latin typeface="+mn-lt"/>
                          <a:ea typeface="Calibri" panose="020F0502020204030204" pitchFamily="34" charset="0"/>
                          <a:cs typeface="Times New Roman" panose="02020603050405020304" pitchFamily="18" charset="0"/>
                        </a:rPr>
                        <a:t>SKAIS majutus-</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ja haldusleping uuendatud 2020. a</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Puudu olulised ressursid halduse tagamiseks (andmebaasi administraatorid, rakendusserverite administraatorid)</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Majutuse jaoks vajalik IAAS platvormi laiendus</a:t>
                      </a:r>
                    </a:p>
                    <a:p>
                      <a:pPr marL="171450" indent="-171450" algn="l">
                        <a:lnSpc>
                          <a:spcPct val="107000"/>
                        </a:lnSpc>
                        <a:spcAft>
                          <a:spcPts val="0"/>
                        </a:spcAft>
                        <a:buFont typeface="Arial" panose="020B0604020202020204" pitchFamily="34" charset="0"/>
                        <a:buChar char="•"/>
                      </a:pPr>
                      <a:endParaRPr lang="et-EE" sz="1000" b="0" kern="1200" baseline="0" dirty="0">
                        <a:solidFill>
                          <a:schemeClr val="bg2"/>
                        </a:solidFill>
                        <a:effectLst/>
                        <a:latin typeface="+mn-lt"/>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n-GB" sz="1000" b="0" kern="12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Times New Roman" panose="02020603050405020304" pitchFamily="18" charset="0"/>
                          <a:cs typeface="Times New Roman" panose="02020603050405020304" pitchFamily="18" charset="0"/>
                        </a:rPr>
                        <a:t>3. Tulemus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Riik</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majutab ja haldab kriitilisi infosüsteeme ja andmeid riigi andmekeskustes</a:t>
                      </a:r>
                      <a:endParaRPr lang="et-EE" sz="1000" kern="1200" baseline="0" dirty="0">
                        <a:solidFill>
                          <a:srgbClr val="0000FF"/>
                        </a:solidFill>
                        <a:effectLst/>
                        <a:latin typeface="+mn-lt"/>
                        <a:ea typeface="Calibri" panose="020F0502020204030204" pitchFamily="34" charset="0"/>
                        <a:cs typeface="Times New Roman" panose="02020603050405020304" pitchFamily="18" charset="0"/>
                      </a:endParaRP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baseline="0" dirty="0">
                          <a:solidFill>
                            <a:schemeClr val="bg2"/>
                          </a:solidFill>
                          <a:effectLst/>
                          <a:latin typeface="+mn-lt"/>
                          <a:ea typeface="Calibri" panose="020F0502020204030204" pitchFamily="34" charset="0"/>
                          <a:cs typeface="Times New Roman" panose="02020603050405020304" pitchFamily="18" charset="0"/>
                        </a:rPr>
                        <a:t>SKAIS on majutatud ja hallatud riigi infrastruktuuril</a:t>
                      </a:r>
                    </a:p>
                    <a:p>
                      <a:pPr marL="0" marR="0" lvl="0" indent="0" algn="l" defTabSz="912023" rtl="0" eaLnBrk="1" fontAlgn="auto" latinLnBrk="0" hangingPunct="1">
                        <a:lnSpc>
                          <a:spcPct val="107000"/>
                        </a:lnSpc>
                        <a:spcBef>
                          <a:spcPts val="0"/>
                        </a:spcBef>
                        <a:spcAft>
                          <a:spcPts val="0"/>
                        </a:spcAft>
                        <a:buClrTx/>
                        <a:buSzTx/>
                        <a:buFont typeface="Arial" panose="020B0604020202020204" pitchFamily="34" charset="0"/>
                        <a:buNone/>
                        <a:tabLst/>
                        <a:defRPr/>
                      </a:pP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t-EE" sz="1000" b="0" kern="1200" dirty="0">
                        <a:solidFill>
                          <a:schemeClr val="bg2"/>
                        </a:solidFill>
                        <a:effectLst/>
                        <a:latin typeface="+mn-lt"/>
                        <a:ea typeface="Times New Roman" panose="02020603050405020304" pitchFamily="18"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n-GB" sz="1000" b="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tc>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Times New Roman" panose="02020603050405020304" pitchFamily="18" charset="0"/>
                          <a:cs typeface="Times New Roman" panose="02020603050405020304" pitchFamily="18" charset="0"/>
                        </a:rPr>
                        <a:t>4. Mõju </a:t>
                      </a:r>
                      <a:r>
                        <a:rPr lang="et-EE" sz="1000" dirty="0">
                          <a:solidFill>
                            <a:schemeClr val="bg2"/>
                          </a:solidFill>
                          <a:effectLst/>
                          <a:latin typeface="+mn-lt"/>
                          <a:ea typeface="Times New Roman" panose="02020603050405020304" pitchFamily="18" charset="0"/>
                          <a:cs typeface="Times New Roman" panose="02020603050405020304" pitchFamily="18" charset="0"/>
                        </a:rPr>
                        <a:t>(saavutatav vähemalt 5 aasta jooksul)</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Tagatud on stabiilsed, turvalised ja kasutatavad tervise-, sotsiaal- ja töövaldkonna teenused</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Tagatud on delikaatsete isikuandmete turvalisus ja säilimine</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Standardiseeritud lahendused, ühtne IKT tase</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Tagatud ühtne lahenduse tehnoloogiate kaasajastamine ja üleminek pilverakendustele</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Mõju on esitatud: faili Lisataotlused koond_2022-2025 lehel RES4</a:t>
                      </a:r>
                      <a:endParaRPr lang="et-EE" sz="1000" baseline="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5785290"/>
                  </a:ext>
                </a:extLst>
              </a:tr>
              <a:tr h="1687550">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indent="71755"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5. Peamised ressursid</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Meeskond:</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IT-süsteemiadministratsioon 3 – 4 AK; IT-andmebaasiadministratsioon 2 – 1 AK; IT-andmebaasiadministratsioon 3 – 1 AK</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Kompetentsid: </a:t>
                      </a:r>
                      <a:r>
                        <a:rPr lang="et-EE" sz="1000" kern="1200" dirty="0" err="1">
                          <a:solidFill>
                            <a:schemeClr val="bg2"/>
                          </a:solidFill>
                          <a:effectLst/>
                          <a:latin typeface="+mn-lt"/>
                          <a:ea typeface="Calibri" panose="020F0502020204030204" pitchFamily="34" charset="0"/>
                          <a:cs typeface="Times New Roman" panose="02020603050405020304" pitchFamily="18" charset="0"/>
                        </a:rPr>
                        <a:t>sise</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ja </a:t>
                      </a:r>
                      <a:r>
                        <a:rPr lang="et-EE" sz="1000" kern="1200" baseline="0" dirty="0" err="1">
                          <a:solidFill>
                            <a:schemeClr val="bg2"/>
                          </a:solidFill>
                          <a:effectLst/>
                          <a:latin typeface="+mn-lt"/>
                          <a:ea typeface="Calibri" panose="020F0502020204030204" pitchFamily="34" charset="0"/>
                          <a:cs typeface="Times New Roman" panose="02020603050405020304" pitchFamily="18" charset="0"/>
                        </a:rPr>
                        <a:t>väliskoolitused</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t</a:t>
                      </a:r>
                      <a:r>
                        <a:rPr lang="et-EE" sz="1000" kern="1200" dirty="0">
                          <a:solidFill>
                            <a:schemeClr val="bg2"/>
                          </a:solidFill>
                          <a:effectLst/>
                          <a:latin typeface="+mn-lt"/>
                          <a:ea typeface="Calibri" panose="020F0502020204030204" pitchFamily="34" charset="0"/>
                          <a:cs typeface="Times New Roman" panose="02020603050405020304" pitchFamily="18" charset="0"/>
                        </a:rPr>
                        <a:t>ehnoloogia, toimivad protsessid</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baseline="0" dirty="0" err="1">
                          <a:solidFill>
                            <a:schemeClr val="bg2"/>
                          </a:solidFill>
                          <a:effectLst/>
                          <a:latin typeface="+mn-lt"/>
                          <a:ea typeface="Calibri" panose="020F0502020204030204" pitchFamily="34" charset="0"/>
                          <a:cs typeface="Times New Roman" panose="02020603050405020304" pitchFamily="18" charset="0"/>
                        </a:rPr>
                        <a:t>Küberturvalisuse</a:t>
                      </a:r>
                      <a:r>
                        <a:rPr lang="et-EE" sz="1000" b="0" baseline="0" dirty="0">
                          <a:solidFill>
                            <a:schemeClr val="bg2"/>
                          </a:solidFill>
                          <a:effectLst/>
                          <a:latin typeface="+mn-lt"/>
                          <a:ea typeface="Calibri" panose="020F0502020204030204" pitchFamily="34" charset="0"/>
                          <a:cs typeface="Times New Roman" panose="02020603050405020304" pitchFamily="18" charset="0"/>
                        </a:rPr>
                        <a:t> eest vastutab infosüsteemide halduse osakond  koostöös infoturbeosakond osakonnaga</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6. Tegevused, ajakava, eelarve</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2022 v</a:t>
                      </a:r>
                      <a:r>
                        <a:rPr lang="et-EE" sz="1000" b="0" kern="1200" dirty="0">
                          <a:solidFill>
                            <a:schemeClr val="bg2"/>
                          </a:solidFill>
                          <a:effectLst/>
                          <a:latin typeface="+mn-lt"/>
                          <a:ea typeface="Calibri" panose="020F0502020204030204" pitchFamily="34" charset="0"/>
                          <a:cs typeface="Times New Roman" panose="02020603050405020304" pitchFamily="18" charset="0"/>
                        </a:rPr>
                        <a:t>ärbamised, meeskonna komplekteerimised</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infrastruktuuri laiendamised, teenuste migratsiooni ettevalmistused, teenusmonitooringu tagamine</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2022-2023 majutuse ja halduse üleviimine </a:t>
                      </a:r>
                      <a:endParaRPr lang="et-EE" sz="1000" b="0" kern="12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Eelarve 2022-2025 on </a:t>
                      </a:r>
                      <a:r>
                        <a:rPr lang="et-EE" sz="1000" b="0" kern="1200" baseline="0" dirty="0">
                          <a:solidFill>
                            <a:srgbClr val="0000FF"/>
                          </a:solidFill>
                          <a:effectLst/>
                          <a:latin typeface="+mn-lt"/>
                          <a:ea typeface="Calibri" panose="020F0502020204030204" pitchFamily="34" charset="0"/>
                          <a:cs typeface="Times New Roman" panose="02020603050405020304" pitchFamily="18" charset="0"/>
                        </a:rPr>
                        <a:t>513 746 </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eurot: faili Lisataotlused koond_2022-2025 lehel RES4</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tc>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7. Projekti eeltingimused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Tagatud teenuse osutamiseks vajalik infrastruktuur, kompetentsid</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Riskid on esitatud: faili Lisataotlused koond_2022-2025 lehel RES4</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9580472"/>
                  </a:ext>
                </a:extLst>
              </a:tr>
              <a:tr h="1647932">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107315" indent="-90170"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8. Kasutajate grupid, kolmandad osapooled</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dirty="0">
                          <a:solidFill>
                            <a:schemeClr val="bg2"/>
                          </a:solidFill>
                          <a:effectLst/>
                          <a:latin typeface="+mn-lt"/>
                          <a:ea typeface="Calibri" panose="020F0502020204030204" pitchFamily="34" charset="0"/>
                          <a:cs typeface="Times New Roman" panose="02020603050405020304" pitchFamily="18" charset="0"/>
                        </a:rPr>
                        <a:t>SKAIS ja STAR  kasutaja</a:t>
                      </a:r>
                      <a:r>
                        <a:rPr lang="et-EE" sz="1000" baseline="0" dirty="0">
                          <a:solidFill>
                            <a:schemeClr val="bg2"/>
                          </a:solidFill>
                          <a:effectLst/>
                          <a:latin typeface="+mn-lt"/>
                          <a:ea typeface="Calibri" panose="020F0502020204030204" pitchFamily="34" charset="0"/>
                          <a:cs typeface="Times New Roman" panose="02020603050405020304" pitchFamily="18" charset="0"/>
                        </a:rPr>
                        <a:t>grupid, kaudselt kogu Eesti elanikkond</a:t>
                      </a:r>
                      <a:endParaRPr lang="et-EE" sz="1000" dirty="0">
                        <a:solidFill>
                          <a:schemeClr val="bg2"/>
                        </a:solidFill>
                        <a:effectLst/>
                        <a:latin typeface="+mn-lt"/>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t-EE" sz="10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9. Innovaatilisus</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Teenuste jätkusuutlikus</a:t>
                      </a: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Lahendused, mis toetavad </a:t>
                      </a:r>
                      <a:r>
                        <a:rPr lang="et-EE" sz="1000" kern="1200" dirty="0" err="1">
                          <a:solidFill>
                            <a:schemeClr val="bg2"/>
                          </a:solidFill>
                          <a:effectLst/>
                          <a:latin typeface="+mn-lt"/>
                          <a:ea typeface="Calibri" panose="020F0502020204030204" pitchFamily="34" charset="0"/>
                          <a:cs typeface="Times New Roman" panose="02020603050405020304" pitchFamily="18" charset="0"/>
                        </a:rPr>
                        <a:t>infosüsteemide</a:t>
                      </a:r>
                      <a:r>
                        <a:rPr lang="et-EE" sz="1000" kern="1200" dirty="0">
                          <a:solidFill>
                            <a:schemeClr val="bg2"/>
                          </a:solidFill>
                          <a:effectLst/>
                          <a:latin typeface="+mn-lt"/>
                          <a:ea typeface="Calibri" panose="020F0502020204030204" pitchFamily="34" charset="0"/>
                          <a:cs typeface="Times New Roman" panose="02020603050405020304" pitchFamily="18" charset="0"/>
                        </a:rPr>
                        <a:t> kaasaegseid arendus- ja haldusmetoodikaid</a:t>
                      </a: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Võrreldes praegusega </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automatiseeritakse mahuhalduse, identiteedi ja konfiguratsioonihalduse teostust ja seiret</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tc>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10. Muu</a:t>
                      </a:r>
                      <a:r>
                        <a:rPr lang="et-EE" sz="1000" b="1" baseline="0" dirty="0">
                          <a:solidFill>
                            <a:schemeClr val="bg2"/>
                          </a:solidFill>
                          <a:effectLst/>
                          <a:latin typeface="+mn-lt"/>
                          <a:ea typeface="Calibri" panose="020F0502020204030204" pitchFamily="34" charset="0"/>
                          <a:cs typeface="Times New Roman" panose="02020603050405020304" pitchFamily="18" charset="0"/>
                        </a:rPr>
                        <a:t> oluline info, mida eelnevates lahtrites ei ole käsitletud</a:t>
                      </a:r>
                    </a:p>
                    <a:p>
                      <a:pPr algn="l">
                        <a:lnSpc>
                          <a:spcPct val="107000"/>
                        </a:lnSpc>
                        <a:spcAft>
                          <a:spcPts val="0"/>
                        </a:spcAft>
                      </a:pPr>
                      <a:r>
                        <a:rPr lang="et-EE" sz="1000" b="0" baseline="0" dirty="0">
                          <a:solidFill>
                            <a:srgbClr val="0000FF"/>
                          </a:solidFill>
                          <a:effectLst/>
                          <a:latin typeface="+mn-lt"/>
                          <a:ea typeface="Calibri" panose="020F0502020204030204" pitchFamily="34" charset="0"/>
                          <a:cs typeface="Times New Roman" panose="02020603050405020304" pitchFamily="18" charset="0"/>
                        </a:rPr>
                        <a:t>Ettevalmistustega alustame 2022 II poolaastal, et ajaliselt paremini sobituda RIT ajakavaga, eesmärgiks on SKAIS majutus üle viia </a:t>
                      </a:r>
                      <a:r>
                        <a:rPr lang="et-EE" sz="1000" b="0" baseline="0" dirty="0" err="1">
                          <a:solidFill>
                            <a:srgbClr val="0000FF"/>
                          </a:solidFill>
                          <a:effectLst/>
                          <a:latin typeface="+mn-lt"/>
                          <a:ea typeface="Calibri" panose="020F0502020204030204" pitchFamily="34" charset="0"/>
                          <a:cs typeface="Times New Roman" panose="02020603050405020304" pitchFamily="18" charset="0"/>
                        </a:rPr>
                        <a:t>RITi</a:t>
                      </a:r>
                      <a:r>
                        <a:rPr lang="et-EE" sz="1000" b="0" baseline="0" dirty="0">
                          <a:solidFill>
                            <a:srgbClr val="0000FF"/>
                          </a:solidFill>
                          <a:effectLst/>
                          <a:latin typeface="+mn-lt"/>
                          <a:ea typeface="Calibri" panose="020F0502020204030204" pitchFamily="34" charset="0"/>
                          <a:cs typeface="Times New Roman" panose="02020603050405020304" pitchFamily="18" charset="0"/>
                        </a:rPr>
                        <a:t>. </a:t>
                      </a:r>
                      <a:r>
                        <a:rPr lang="et-EE" sz="1000" b="0" baseline="0" dirty="0" err="1">
                          <a:solidFill>
                            <a:srgbClr val="0000FF"/>
                          </a:solidFill>
                          <a:effectLst/>
                          <a:latin typeface="+mn-lt"/>
                          <a:ea typeface="Calibri" panose="020F0502020204030204" pitchFamily="34" charset="0"/>
                          <a:cs typeface="Times New Roman" panose="02020603050405020304" pitchFamily="18" charset="0"/>
                        </a:rPr>
                        <a:t>MKMi</a:t>
                      </a:r>
                      <a:r>
                        <a:rPr lang="et-EE" sz="1000" b="0" baseline="0" dirty="0">
                          <a:solidFill>
                            <a:srgbClr val="0000FF"/>
                          </a:solidFill>
                          <a:effectLst/>
                          <a:latin typeface="+mn-lt"/>
                          <a:ea typeface="Calibri" panose="020F0502020204030204" pitchFamily="34" charset="0"/>
                          <a:cs typeface="Times New Roman" panose="02020603050405020304" pitchFamily="18" charset="0"/>
                        </a:rPr>
                        <a:t> poolt heaks kiidetud taotlus oli summas 411 246 eurot, praegusega taotleme 141 246 eurot, vahe 270 000 eurot soovime kasutada antud infosüsteemide väikearendusteks, et vähendada taakvarast tulenevaid riske, </a:t>
                      </a:r>
                      <a:endParaRPr lang="en-GB" sz="1000" b="0" dirty="0">
                        <a:solidFill>
                          <a:srgbClr val="0000FF"/>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6847963"/>
                  </a:ext>
                </a:extLst>
              </a:tr>
            </a:tbl>
          </a:graphicData>
        </a:graphic>
      </p:graphicFrame>
    </p:spTree>
    <p:extLst>
      <p:ext uri="{BB962C8B-B14F-4D97-AF65-F5344CB8AC3E}">
        <p14:creationId xmlns:p14="http://schemas.microsoft.com/office/powerpoint/2010/main" val="236991256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isu kohatäide 10"/>
          <p:cNvGraphicFramePr>
            <a:graphicFrameLocks/>
          </p:cNvGraphicFramePr>
          <p:nvPr>
            <p:extLst>
              <p:ext uri="{D42A27DB-BD31-4B8C-83A1-F6EECF244321}">
                <p14:modId xmlns:p14="http://schemas.microsoft.com/office/powerpoint/2010/main" val="1922524707"/>
              </p:ext>
            </p:extLst>
          </p:nvPr>
        </p:nvGraphicFramePr>
        <p:xfrm>
          <a:off x="0" y="1"/>
          <a:ext cx="12160249" cy="6840538"/>
        </p:xfrm>
        <a:graphic>
          <a:graphicData uri="http://schemas.openxmlformats.org/drawingml/2006/table">
            <a:tbl>
              <a:tblPr firstRow="1" firstCol="1" bandRow="1"/>
              <a:tblGrid>
                <a:gridCol w="3847877">
                  <a:extLst>
                    <a:ext uri="{9D8B030D-6E8A-4147-A177-3AD203B41FA5}">
                      <a16:colId xmlns:a16="http://schemas.microsoft.com/office/drawing/2014/main" val="1078582206"/>
                    </a:ext>
                  </a:extLst>
                </a:gridCol>
                <a:gridCol w="2027006">
                  <a:extLst>
                    <a:ext uri="{9D8B030D-6E8A-4147-A177-3AD203B41FA5}">
                      <a16:colId xmlns:a16="http://schemas.microsoft.com/office/drawing/2014/main" val="540222432"/>
                    </a:ext>
                  </a:extLst>
                </a:gridCol>
                <a:gridCol w="1501386">
                  <a:extLst>
                    <a:ext uri="{9D8B030D-6E8A-4147-A177-3AD203B41FA5}">
                      <a16:colId xmlns:a16="http://schemas.microsoft.com/office/drawing/2014/main" val="729823776"/>
                    </a:ext>
                  </a:extLst>
                </a:gridCol>
                <a:gridCol w="4783980">
                  <a:extLst>
                    <a:ext uri="{9D8B030D-6E8A-4147-A177-3AD203B41FA5}">
                      <a16:colId xmlns:a16="http://schemas.microsoft.com/office/drawing/2014/main" val="89925652"/>
                    </a:ext>
                  </a:extLst>
                </a:gridCol>
              </a:tblGrid>
              <a:tr h="217336">
                <a:tc gridSpan="4">
                  <a:txBody>
                    <a:bodyPr/>
                    <a:lstStyle/>
                    <a:p>
                      <a:pPr algn="l">
                        <a:lnSpc>
                          <a:spcPct val="107000"/>
                        </a:lnSpc>
                        <a:spcAft>
                          <a:spcPts val="0"/>
                        </a:spcAft>
                      </a:pPr>
                      <a:r>
                        <a:rPr lang="et-EE" sz="1400" b="1" i="0" u="none" strike="noStrike" cap="none" spc="0" baseline="0" dirty="0">
                          <a:solidFill>
                            <a:schemeClr val="bg2"/>
                          </a:solidFill>
                          <a:effectLst/>
                          <a:uFillTx/>
                          <a:latin typeface="Raleway" panose="020B0503030101060003" pitchFamily="34" charset="0"/>
                          <a:ea typeface="+mn-ea"/>
                          <a:cs typeface="+mn-cs"/>
                          <a:sym typeface="Aino Regular"/>
                        </a:rPr>
                        <a:t>RES5 / Tervise ja Heaolu Infosüsteemide Keskus / Infoturbe tagamine / 2 738 800 +KM, </a:t>
                      </a:r>
                      <a:r>
                        <a:rPr lang="et-EE" sz="1400" b="1" i="0" u="none" strike="noStrike" cap="none" spc="0" baseline="0" dirty="0">
                          <a:solidFill>
                            <a:srgbClr val="0000FF"/>
                          </a:solidFill>
                          <a:effectLst/>
                          <a:uFillTx/>
                          <a:latin typeface="Raleway" panose="020B0503030101060003" pitchFamily="34" charset="0"/>
                          <a:ea typeface="+mn-ea"/>
                          <a:cs typeface="+mn-cs"/>
                          <a:sym typeface="Aino Regular"/>
                        </a:rPr>
                        <a:t>2022: 584 000 eurot</a:t>
                      </a:r>
                      <a:endParaRPr lang="en-GB" sz="1400" b="1" i="0" u="none" strike="noStrike" cap="none" spc="0" baseline="0" dirty="0">
                        <a:solidFill>
                          <a:srgbClr val="0000FF"/>
                        </a:solidFill>
                        <a:effectLst/>
                        <a:uFillTx/>
                        <a:latin typeface="Raleway" panose="020B0503030101060003" pitchFamily="34" charset="0"/>
                        <a:ea typeface="+mn-ea"/>
                        <a:cs typeface="+mn-cs"/>
                        <a:sym typeface="Aino Regular"/>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t-EE"/>
                    </a:p>
                  </a:txBody>
                  <a:tcPr/>
                </a:tc>
                <a:tc hMerge="1">
                  <a:txBody>
                    <a:bodyPr/>
                    <a:lstStyle/>
                    <a:p>
                      <a:endParaRPr lang="en-US"/>
                    </a:p>
                  </a:txBody>
                  <a:tcPr/>
                </a:tc>
                <a:extLst>
                  <a:ext uri="{0D108BD9-81ED-4DB2-BD59-A6C34878D82A}">
                    <a16:rowId xmlns:a16="http://schemas.microsoft.com/office/drawing/2014/main" val="2972045553"/>
                  </a:ext>
                </a:extLst>
              </a:tr>
              <a:tr h="1640580">
                <a:tc gridSpan="2">
                  <a:txBody>
                    <a:bodyPr/>
                    <a:lstStyle/>
                    <a:p>
                      <a:pPr algn="l">
                        <a:lnSpc>
                          <a:spcPct val="107000"/>
                        </a:lnSpc>
                        <a:spcAft>
                          <a:spcPts val="0"/>
                        </a:spcAft>
                      </a:pPr>
                      <a:r>
                        <a:rPr lang="et-EE" sz="950" b="1" kern="1200" dirty="0">
                          <a:solidFill>
                            <a:schemeClr val="bg2"/>
                          </a:solidFill>
                          <a:effectLst/>
                          <a:latin typeface="+mn-lt"/>
                          <a:ea typeface="Calibri" panose="020F0502020204030204" pitchFamily="34" charset="0"/>
                          <a:cs typeface="Times New Roman" panose="02020603050405020304" pitchFamily="18" charset="0"/>
                        </a:rPr>
                        <a:t>1. Probleem </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EL ja siseriiklikud (ISKE) nõuded näevad ette seire turvasündmuste tuvastamiseks ja regulaarsete andmekogude turvaauditite läbiviimise, milleks puudub piisav ressurss</a:t>
                      </a:r>
                      <a:endParaRPr lang="en-GB" sz="95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6765" rtl="0" eaLnBrk="1" fontAlgn="auto" latinLnBrk="0" hangingPunct="1">
                        <a:lnSpc>
                          <a:spcPct val="107000"/>
                        </a:lnSpc>
                        <a:spcBef>
                          <a:spcPts val="0"/>
                        </a:spcBef>
                        <a:spcAft>
                          <a:spcPts val="0"/>
                        </a:spcAft>
                        <a:buClrTx/>
                        <a:buSzTx/>
                        <a:buFontTx/>
                        <a:buNone/>
                        <a:tabLst/>
                        <a:defRPr/>
                      </a:pPr>
                      <a:r>
                        <a:rPr lang="et-EE" sz="950" b="1" kern="1200" dirty="0">
                          <a:solidFill>
                            <a:schemeClr val="bg2"/>
                          </a:solidFill>
                          <a:effectLst/>
                          <a:latin typeface="+mn-lt"/>
                          <a:ea typeface="Times New Roman" panose="02020603050405020304" pitchFamily="18" charset="0"/>
                          <a:cs typeface="Times New Roman" panose="02020603050405020304" pitchFamily="18" charset="0"/>
                        </a:rPr>
                        <a:t>1.1 Lisataotluse eesmärk </a:t>
                      </a:r>
                      <a:r>
                        <a:rPr lang="et-EE" sz="950" b="0" kern="1200" dirty="0">
                          <a:solidFill>
                            <a:schemeClr val="bg2"/>
                          </a:solidFill>
                          <a:effectLst/>
                          <a:latin typeface="+mn-lt"/>
                          <a:ea typeface="Calibri" panose="020F0502020204030204" pitchFamily="34" charset="0"/>
                          <a:cs typeface="Times New Roman" panose="02020603050405020304" pitchFamily="18" charset="0"/>
                        </a:rPr>
                        <a:t>T</a:t>
                      </a:r>
                      <a:r>
                        <a:rPr lang="et-EE" sz="950" b="0" kern="1200" dirty="0">
                          <a:solidFill>
                            <a:schemeClr val="bg2"/>
                          </a:solidFill>
                          <a:effectLst/>
                          <a:latin typeface="+mn-lt"/>
                          <a:ea typeface="Roboto" panose="02000000000000000000" pitchFamily="2" charset="0"/>
                          <a:cs typeface="Times New Roman" panose="02020603050405020304" pitchFamily="18" charset="0"/>
                        </a:rPr>
                        <a:t>agada </a:t>
                      </a:r>
                      <a:r>
                        <a:rPr lang="et-EE" sz="950" b="0" kern="1200" dirty="0" err="1">
                          <a:solidFill>
                            <a:schemeClr val="bg2"/>
                          </a:solidFill>
                          <a:effectLst/>
                          <a:latin typeface="+mn-lt"/>
                          <a:ea typeface="Roboto" panose="02000000000000000000" pitchFamily="2" charset="0"/>
                          <a:cs typeface="Times New Roman" panose="02020603050405020304" pitchFamily="18" charset="0"/>
                        </a:rPr>
                        <a:t>SoM</a:t>
                      </a:r>
                      <a:r>
                        <a:rPr lang="et-EE" sz="950" b="0" kern="1200" dirty="0">
                          <a:solidFill>
                            <a:schemeClr val="bg2"/>
                          </a:solidFill>
                          <a:effectLst/>
                          <a:latin typeface="+mn-lt"/>
                          <a:ea typeface="Roboto" panose="02000000000000000000" pitchFamily="2" charset="0"/>
                          <a:cs typeface="Times New Roman" panose="02020603050405020304" pitchFamily="18" charset="0"/>
                        </a:rPr>
                        <a:t> valitsemisalas olevate turvasündmuste nõuetekohane seire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ja andmekogude auditid</a:t>
                      </a:r>
                    </a:p>
                    <a:p>
                      <a:pPr marL="0" marR="0" lvl="0" indent="0" algn="l" defTabSz="676765" rtl="0" eaLnBrk="1" fontAlgn="auto" latinLnBrk="0" hangingPunct="1">
                        <a:lnSpc>
                          <a:spcPct val="107000"/>
                        </a:lnSpc>
                        <a:spcBef>
                          <a:spcPts val="0"/>
                        </a:spcBef>
                        <a:spcAft>
                          <a:spcPts val="0"/>
                        </a:spcAft>
                        <a:buClrTx/>
                        <a:buSzTx/>
                        <a:buFontTx/>
                        <a:buNone/>
                        <a:tabLst/>
                        <a:defRPr/>
                      </a:pP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1.2 </a:t>
                      </a:r>
                      <a:r>
                        <a:rPr lang="et-EE" sz="950" b="1" kern="1200" baseline="0" dirty="0" err="1">
                          <a:solidFill>
                            <a:schemeClr val="bg2"/>
                          </a:solidFill>
                          <a:effectLst/>
                          <a:latin typeface="+mn-lt"/>
                          <a:ea typeface="Calibri" panose="020F0502020204030204" pitchFamily="34" charset="0"/>
                          <a:cs typeface="Times New Roman" panose="02020603050405020304" pitchFamily="18" charset="0"/>
                        </a:rPr>
                        <a:t>SFi</a:t>
                      </a: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 projektiga seos </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puudub</a:t>
                      </a:r>
                      <a:endParaRPr lang="et-EE" sz="950" b="0" kern="1200" baseline="0" dirty="0">
                        <a:solidFill>
                          <a:schemeClr val="bg2"/>
                        </a:solidFill>
                        <a:effectLst/>
                        <a:latin typeface="+mn-lt"/>
                        <a:ea typeface="Roboto" panose="02000000000000000000" pitchFamily="2" charset="0"/>
                        <a:cs typeface="Times New Roman" panose="02020603050405020304" pitchFamily="18" charset="0"/>
                      </a:endParaRPr>
                    </a:p>
                    <a:p>
                      <a:pPr marL="0" marR="0" lvl="0" indent="0" algn="l" defTabSz="676765" rtl="0" eaLnBrk="1" fontAlgn="auto" latinLnBrk="0" hangingPunct="1">
                        <a:lnSpc>
                          <a:spcPct val="107000"/>
                        </a:lnSpc>
                        <a:spcBef>
                          <a:spcPts val="0"/>
                        </a:spcBef>
                        <a:spcAft>
                          <a:spcPts val="0"/>
                        </a:spcAft>
                        <a:buClrTx/>
                        <a:buSzTx/>
                        <a:buFontTx/>
                        <a:buNone/>
                        <a:tabLst/>
                        <a:defRPr/>
                      </a:pPr>
                      <a:r>
                        <a:rPr lang="et-EE" sz="950" b="1" kern="1200" dirty="0">
                          <a:solidFill>
                            <a:schemeClr val="bg2"/>
                          </a:solidFill>
                          <a:effectLst/>
                          <a:latin typeface="+mn-lt"/>
                          <a:ea typeface="Times New Roman" panose="02020603050405020304" pitchFamily="18" charset="0"/>
                          <a:cs typeface="Times New Roman" panose="02020603050405020304" pitchFamily="18" charset="0"/>
                        </a:rPr>
                        <a:t>1.3 Mitterahastamise tagajärg</a:t>
                      </a:r>
                      <a:r>
                        <a:rPr lang="et-EE" sz="950" b="1" kern="1200" dirty="0">
                          <a:solidFill>
                            <a:schemeClr val="bg2"/>
                          </a:solidFill>
                          <a:effectLst/>
                          <a:latin typeface="+mn-lt"/>
                          <a:ea typeface="Roboto" panose="02000000000000000000" pitchFamily="2" charset="0"/>
                          <a:cs typeface="Times New Roman" panose="02020603050405020304" pitchFamily="18" charset="0"/>
                        </a:rPr>
                        <a:t> </a:t>
                      </a:r>
                      <a:r>
                        <a:rPr lang="et-EE" sz="950" b="0" kern="1200" dirty="0">
                          <a:solidFill>
                            <a:schemeClr val="bg2"/>
                          </a:solidFill>
                          <a:effectLst/>
                          <a:latin typeface="+mn-lt"/>
                          <a:ea typeface="Roboto" panose="02000000000000000000" pitchFamily="2" charset="0"/>
                          <a:cs typeface="Times New Roman" panose="02020603050405020304" pitchFamily="18" charset="0"/>
                        </a:rPr>
                        <a:t>Andmekogude pidamine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ja </a:t>
                      </a:r>
                      <a:r>
                        <a:rPr lang="et-EE" sz="950" b="0" kern="1200" dirty="0" err="1">
                          <a:solidFill>
                            <a:schemeClr val="bg2"/>
                          </a:solidFill>
                          <a:effectLst/>
                          <a:latin typeface="+mn-lt"/>
                          <a:ea typeface="Roboto" panose="02000000000000000000" pitchFamily="2" charset="0"/>
                          <a:cs typeface="Times New Roman" panose="02020603050405020304" pitchFamily="18" charset="0"/>
                        </a:rPr>
                        <a:t>TEHIKu</a:t>
                      </a:r>
                      <a:r>
                        <a:rPr lang="et-EE" sz="950" b="0" kern="1200" dirty="0">
                          <a:solidFill>
                            <a:schemeClr val="bg2"/>
                          </a:solidFill>
                          <a:effectLst/>
                          <a:latin typeface="+mn-lt"/>
                          <a:ea typeface="Roboto" panose="02000000000000000000" pitchFamily="2" charset="0"/>
                          <a:cs typeface="Times New Roman" panose="02020603050405020304" pitchFamily="18" charset="0"/>
                        </a:rPr>
                        <a:t> osutatavad IKT</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a:t>
                      </a:r>
                      <a:r>
                        <a:rPr lang="et-EE" sz="950" b="0" kern="1200" dirty="0">
                          <a:solidFill>
                            <a:schemeClr val="bg2"/>
                          </a:solidFill>
                          <a:effectLst/>
                          <a:latin typeface="+mn-lt"/>
                          <a:ea typeface="Roboto" panose="02000000000000000000" pitchFamily="2" charset="0"/>
                          <a:cs typeface="Times New Roman" panose="02020603050405020304" pitchFamily="18" charset="0"/>
                        </a:rPr>
                        <a:t>teenused ei vasta seadustele ega </a:t>
                      </a:r>
                      <a:r>
                        <a:rPr lang="et-EE" sz="950" b="0" kern="1200" dirty="0" err="1">
                          <a:solidFill>
                            <a:schemeClr val="bg2"/>
                          </a:solidFill>
                          <a:effectLst/>
                          <a:latin typeface="+mn-lt"/>
                          <a:ea typeface="Roboto" panose="02000000000000000000" pitchFamily="2" charset="0"/>
                          <a:cs typeface="Times New Roman" panose="02020603050405020304" pitchFamily="18" charset="0"/>
                        </a:rPr>
                        <a:t>välislepingute</a:t>
                      </a:r>
                      <a:r>
                        <a:rPr lang="et-EE" sz="950" b="0" kern="1200" dirty="0">
                          <a:solidFill>
                            <a:schemeClr val="bg2"/>
                          </a:solidFill>
                          <a:effectLst/>
                          <a:latin typeface="+mn-lt"/>
                          <a:ea typeface="Roboto" panose="02000000000000000000" pitchFamily="2" charset="0"/>
                          <a:cs typeface="Times New Roman" panose="02020603050405020304" pitchFamily="18" charset="0"/>
                        </a:rPr>
                        <a:t> nõuetele,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andmete lekke, riknemise riski oluline kasv</a:t>
                      </a:r>
                      <a:endParaRPr lang="en-GB" sz="950" b="0" kern="1200" dirty="0">
                        <a:solidFill>
                          <a:schemeClr val="bg2"/>
                        </a:solidFill>
                        <a:effectLst/>
                        <a:latin typeface="+mn-lt"/>
                        <a:ea typeface="Roboto" panose="02000000000000000000" pitchFamily="2" charset="0"/>
                        <a:cs typeface="Times New Roman" panose="02020603050405020304" pitchFamily="18" charset="0"/>
                      </a:endParaRPr>
                    </a:p>
                    <a:p>
                      <a:pPr marL="0" marR="0" lvl="0" indent="0" algn="l" defTabSz="675005" rtl="0" eaLnBrk="1" fontAlgn="auto" latinLnBrk="0" hangingPunct="1">
                        <a:lnSpc>
                          <a:spcPct val="107000"/>
                        </a:lnSpc>
                        <a:spcBef>
                          <a:spcPts val="0"/>
                        </a:spcBef>
                        <a:spcAft>
                          <a:spcPts val="0"/>
                        </a:spcAft>
                        <a:buClrTx/>
                        <a:buSzTx/>
                        <a:buFontTx/>
                        <a:buNone/>
                        <a:tabLst/>
                        <a:defRPr/>
                      </a:pPr>
                      <a:endParaRPr lang="et-EE" sz="950" b="0" i="1"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950" b="1" kern="1200" dirty="0">
                          <a:solidFill>
                            <a:schemeClr val="bg2"/>
                          </a:solidFill>
                          <a:effectLst/>
                          <a:latin typeface="+mn-lt"/>
                          <a:ea typeface="Calibri" panose="020F0502020204030204" pitchFamily="34" charset="0"/>
                          <a:cs typeface="Times New Roman" panose="02020603050405020304" pitchFamily="18" charset="0"/>
                        </a:rPr>
                        <a:t>1.4  Panustab alljärgnevasse</a:t>
                      </a: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 teenusesse ja eesmärkidesse</a:t>
                      </a: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Taotlus on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küberturvalisuse</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jätkusuutlikkuse tagamiseks, tegevus panustab kõikidesse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SoM</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valitsemisala teenustesse ja programmidesse</a:t>
                      </a:r>
                      <a:endParaRPr lang="et-EE" sz="950" kern="1200" dirty="0">
                        <a:solidFill>
                          <a:srgbClr val="FF0000"/>
                        </a:solidFill>
                        <a:effectLst/>
                        <a:latin typeface="+mn-lt"/>
                        <a:ea typeface="Calibri" panose="020F0502020204030204" pitchFamily="34" charset="0"/>
                        <a:cs typeface="Times New Roman" panose="02020603050405020304" pitchFamily="18" charset="0"/>
                      </a:endParaRPr>
                    </a:p>
                    <a:p>
                      <a:pPr marL="0" indent="0" algn="l" defTabSz="675010" rtl="0" eaLnBrk="1" latinLnBrk="0" hangingPunct="1">
                        <a:lnSpc>
                          <a:spcPct val="107000"/>
                        </a:lnSpc>
                        <a:spcAft>
                          <a:spcPts val="0"/>
                        </a:spcAft>
                        <a:buFont typeface="Arial" panose="020B0604020202020204" pitchFamily="34" charset="0"/>
                        <a:buNone/>
                      </a:pPr>
                      <a:r>
                        <a:rPr lang="et-EE" sz="950" b="1" kern="1200" dirty="0">
                          <a:solidFill>
                            <a:schemeClr val="bg2"/>
                          </a:solidFill>
                          <a:effectLst/>
                          <a:latin typeface="+mn-lt"/>
                          <a:ea typeface="Calibri" panose="020F0502020204030204" pitchFamily="34" charset="0"/>
                          <a:cs typeface="Times New Roman" panose="02020603050405020304" pitchFamily="18" charset="0"/>
                        </a:rPr>
                        <a:t>1.5  Panustab järgnevatele</a:t>
                      </a: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 suunistele:</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Kratid</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Sündmuspõhised ja/või </a:t>
                      </a:r>
                      <a:r>
                        <a:rPr lang="et-EE" sz="950" kern="1200" dirty="0" err="1">
                          <a:solidFill>
                            <a:schemeClr val="bg2"/>
                          </a:solidFill>
                          <a:effectLst/>
                          <a:latin typeface="+mn-lt"/>
                          <a:ea typeface="Calibri" panose="020F0502020204030204" pitchFamily="34" charset="0"/>
                          <a:cs typeface="Times New Roman" panose="02020603050405020304" pitchFamily="18" charset="0"/>
                        </a:rPr>
                        <a:t>proaktiivsed</a:t>
                      </a:r>
                      <a:r>
                        <a:rPr lang="et-EE" sz="950" kern="1200" dirty="0">
                          <a:solidFill>
                            <a:schemeClr val="bg2"/>
                          </a:solidFill>
                          <a:effectLst/>
                          <a:latin typeface="+mn-lt"/>
                          <a:ea typeface="Calibri" panose="020F0502020204030204" pitchFamily="34" charset="0"/>
                          <a:cs typeface="Times New Roman" panose="02020603050405020304" pitchFamily="18" charset="0"/>
                        </a:rPr>
                        <a:t> teenused</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Pilvetehnoloogia kasutuselevõtt</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Andmehaldus</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[X] </a:t>
                      </a:r>
                      <a:r>
                        <a:rPr lang="et-EE" sz="950" kern="1200" dirty="0" err="1">
                          <a:solidFill>
                            <a:schemeClr val="bg2"/>
                          </a:solidFill>
                          <a:effectLst/>
                          <a:latin typeface="+mn-lt"/>
                          <a:ea typeface="Calibri" panose="020F0502020204030204" pitchFamily="34" charset="0"/>
                          <a:cs typeface="Times New Roman" panose="02020603050405020304" pitchFamily="18" charset="0"/>
                        </a:rPr>
                        <a:t>Küberturve</a:t>
                      </a:r>
                      <a:endParaRPr lang="et-EE" sz="95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950" kern="1200" dirty="0">
                          <a:solidFill>
                            <a:schemeClr val="bg2"/>
                          </a:solidFill>
                          <a:effectLst/>
                          <a:latin typeface="+mn-lt"/>
                          <a:ea typeface="Calibri" panose="020F0502020204030204" pitchFamily="34" charset="0"/>
                          <a:cs typeface="Times New Roman" panose="02020603050405020304" pitchFamily="18" charset="0"/>
                        </a:rPr>
                        <a:t>[ ] TOP 10 äriteenuste kvaliteet</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260763195"/>
                  </a:ext>
                </a:extLst>
              </a:tr>
              <a:tr h="1968697">
                <a:tc>
                  <a:txBody>
                    <a:bodyPr/>
                    <a:lstStyle/>
                    <a:p>
                      <a:pPr algn="l">
                        <a:lnSpc>
                          <a:spcPct val="107000"/>
                        </a:lnSpc>
                        <a:spcAft>
                          <a:spcPts val="0"/>
                        </a:spcAft>
                      </a:pPr>
                      <a:r>
                        <a:rPr lang="et-EE" sz="950" b="1" dirty="0">
                          <a:solidFill>
                            <a:schemeClr val="bg2"/>
                          </a:solidFill>
                          <a:effectLst/>
                          <a:latin typeface="+mn-lt"/>
                          <a:ea typeface="Times New Roman" panose="02020603050405020304" pitchFamily="18" charset="0"/>
                          <a:cs typeface="Times New Roman" panose="02020603050405020304" pitchFamily="18" charset="0"/>
                        </a:rPr>
                        <a:t>2. Hetkeolukord</a:t>
                      </a:r>
                    </a:p>
                    <a:p>
                      <a:pPr marL="171450" indent="-171450" algn="l">
                        <a:lnSpc>
                          <a:spcPct val="107000"/>
                        </a:lnSpc>
                        <a:spcAft>
                          <a:spcPts val="0"/>
                        </a:spcAft>
                        <a:buFont typeface="Arial" panose="020B0604020202020204" pitchFamily="34" charset="0"/>
                        <a:buChar char="•"/>
                      </a:pP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TEHIKu</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hallata on 35 andmekogu, mille abil töödeldakse mh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eriliigilisi</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isikuandmeid, sh vahetatakse andmeid nii siseriiklike kui EL osapooltega. Andmete kaitseks näevad EL ja ISKE nõuded ette mh seire turberikkumiste tuvastamiseks ja regulaarsete turvaauditite läbiviimise.</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Turberikkumiste seireks on  soetatud nõuetekohane turvasündmuste haldussüsteem, (seiresüsteem). Viiakse läbi turvateadlikkuse koolitusi, juhtumite regulaarset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järelanalüüsi</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Seiresüsteemide ülalpidamiseks, auditite läbiviimiseks puudub piisav ressurss, sh personal.</a:t>
                      </a:r>
                      <a:endParaRPr lang="en-GB" sz="950" b="0" kern="12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50" b="1" dirty="0">
                          <a:solidFill>
                            <a:schemeClr val="bg2"/>
                          </a:solidFill>
                          <a:effectLst/>
                          <a:latin typeface="+mn-lt"/>
                          <a:ea typeface="Times New Roman" panose="02020603050405020304" pitchFamily="18" charset="0"/>
                          <a:cs typeface="Times New Roman" panose="02020603050405020304" pitchFamily="18" charset="0"/>
                        </a:rPr>
                        <a:t>3. Tulemus </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Hoitakse ära, tõkestatakse turberikkumisi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TEHIKu</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hallatavate andmekogude ja IKT teenuste pidamisel.</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Viiakse õigeaegselt läbi andmekogude ISKE ja EL piiriüleste teenuste (sotsiaalkaitse ja retsepti andmete vahetus) nõuetekohased auditid.</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Kindlustatakse nõuetekohane (EL, ISKE) seiresüsteemi jätkusuutlikkus.</a:t>
                      </a: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t-EE" sz="950" b="0" kern="1200" dirty="0">
                        <a:solidFill>
                          <a:schemeClr val="bg2"/>
                        </a:solidFill>
                        <a:effectLst/>
                        <a:latin typeface="+mn-lt"/>
                        <a:ea typeface="Times New Roman" panose="02020603050405020304" pitchFamily="18"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n-GB" sz="950" b="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50" b="1" dirty="0">
                          <a:solidFill>
                            <a:schemeClr val="bg2"/>
                          </a:solidFill>
                          <a:effectLst/>
                          <a:latin typeface="+mn-lt"/>
                          <a:ea typeface="Times New Roman" panose="02020603050405020304" pitchFamily="18" charset="0"/>
                          <a:cs typeface="Times New Roman" panose="02020603050405020304" pitchFamily="18" charset="0"/>
                        </a:rPr>
                        <a:t>4. Mõju </a:t>
                      </a:r>
                      <a:r>
                        <a:rPr lang="et-EE" sz="950" dirty="0">
                          <a:solidFill>
                            <a:schemeClr val="bg2"/>
                          </a:solidFill>
                          <a:effectLst/>
                          <a:latin typeface="+mn-lt"/>
                          <a:ea typeface="Times New Roman" panose="02020603050405020304" pitchFamily="18" charset="0"/>
                          <a:cs typeface="Times New Roman" panose="02020603050405020304" pitchFamily="18" charset="0"/>
                        </a:rPr>
                        <a:t>(saavutatav vähemalt 5 aasta jooksul)</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Tasuvusindikaator: seiresüsteem ja auditid kindlustavad </a:t>
                      </a:r>
                      <a:r>
                        <a:rPr lang="et-EE" sz="950" b="0" kern="1200" dirty="0">
                          <a:solidFill>
                            <a:schemeClr val="bg2"/>
                          </a:solidFill>
                          <a:effectLst/>
                          <a:latin typeface="+mn-lt"/>
                          <a:ea typeface="Calibri" panose="020F0502020204030204" pitchFamily="34" charset="0"/>
                          <a:cs typeface="Times New Roman" panose="02020603050405020304" pitchFamily="18" charset="0"/>
                        </a:rPr>
                        <a:t>isikuandmete kaitse </a:t>
                      </a:r>
                      <a:r>
                        <a:rPr lang="et-EE" sz="950" b="0" kern="1200" dirty="0" err="1">
                          <a:solidFill>
                            <a:schemeClr val="bg2"/>
                          </a:solidFill>
                          <a:effectLst/>
                          <a:latin typeface="+mn-lt"/>
                          <a:ea typeface="Calibri" panose="020F0502020204030204" pitchFamily="34" charset="0"/>
                          <a:cs typeface="Times New Roman" panose="02020603050405020304" pitchFamily="18" charset="0"/>
                        </a:rPr>
                        <a:t>üldmääruse</a:t>
                      </a:r>
                      <a:r>
                        <a:rPr lang="et-EE" sz="950" b="0" kern="1200" dirty="0">
                          <a:solidFill>
                            <a:schemeClr val="bg2"/>
                          </a:solidFill>
                          <a:effectLst/>
                          <a:latin typeface="+mn-lt"/>
                          <a:ea typeface="Calibri" panose="020F0502020204030204" pitchFamily="34" charset="0"/>
                          <a:cs typeface="Times New Roman" panose="02020603050405020304" pitchFamily="18" charset="0"/>
                        </a:rPr>
                        <a:t> täitmist</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0" kern="1200" dirty="0">
                          <a:solidFill>
                            <a:schemeClr val="bg2"/>
                          </a:solidFill>
                          <a:effectLst/>
                          <a:latin typeface="+mn-lt"/>
                          <a:ea typeface="Calibri" panose="020F0502020204030204" pitchFamily="34" charset="0"/>
                          <a:cs typeface="Times New Roman" panose="02020603050405020304" pitchFamily="18" charset="0"/>
                        </a:rPr>
                        <a:t>hoidmaks ära potentsiaalse kuni 20 miljoni euro suuruse</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rahatrahvi.</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Turberikkumised või nende katsed andmete kasutusel on juba varakult tuvastatavad ja nende mõju ära hoitav.</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Süsteemid on seadistatud turvanõuete kohaselt.</a:t>
                      </a:r>
                    </a:p>
                    <a:p>
                      <a:pPr marL="171450" marR="0" indent="-171450" algn="l" defTabSz="675026"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Nõutud turvaauditid on läbi viidud.</a:t>
                      </a:r>
                    </a:p>
                    <a:p>
                      <a:pPr marL="171450" marR="0" indent="-171450" algn="l" defTabSz="675026"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Nõutud turbe seiresüsteemide tõrgeteta töö on tagatud.</a:t>
                      </a:r>
                    </a:p>
                    <a:p>
                      <a:pPr marL="171450" marR="0" indent="-171450" algn="l" defTabSz="675026"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aseline="0" dirty="0">
                          <a:solidFill>
                            <a:schemeClr val="bg2"/>
                          </a:solidFill>
                          <a:effectLst/>
                          <a:latin typeface="+mn-lt"/>
                          <a:ea typeface="Calibri" panose="020F0502020204030204" pitchFamily="34" charset="0"/>
                          <a:cs typeface="Times New Roman" panose="02020603050405020304" pitchFamily="18" charset="0"/>
                        </a:rPr>
                        <a:t>Mõju on kirjeldatud: faili Lisataotlused koond_2022-2025 lehel RES5.</a:t>
                      </a: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5785290"/>
                  </a:ext>
                </a:extLst>
              </a:tr>
              <a:tr h="2017204">
                <a:tc>
                  <a:txBody>
                    <a:bodyPr/>
                    <a:lstStyle/>
                    <a:p>
                      <a:pPr indent="71755"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5. Peamised ressursid</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Seiresüsteemide pidamise ja turvaauditite läbiviimise eest vastutab infoturbeosakond vastavalt 3 in 75%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se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ning 1 in 30%-</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se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ning 1 in 15% koormusega (IT-andmeturve 2).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Küberturvalisuse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eest vastutab iga tööprotsessi omanik oma protsessi lõikes, infoturbe korraldust koordineerib infoturbeosakond.</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Seiresüsteem rajaneb olemasoleval riistvaral, mida haldab infosüsteemide haldusosakond, süsteemi omanik on infoturbeosakond.</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Seiresüsteemi litsents vajab iga-aastast uuendust ning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välisnõuetele</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vastamiseks auditid läbiviimist.</a:t>
                      </a: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6. Tegevused, ajakava, eelarve</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Calibri" panose="020F0502020204030204" pitchFamily="34" charset="0"/>
                          <a:cs typeface="Times New Roman" panose="02020603050405020304" pitchFamily="18" charset="0"/>
                        </a:rPr>
                        <a:t>Tegemist on perioodilise tegevusega </a:t>
                      </a:r>
                      <a:r>
                        <a:rPr lang="et-EE" sz="950" b="0" kern="1200" dirty="0" err="1">
                          <a:solidFill>
                            <a:schemeClr val="bg2"/>
                          </a:solidFill>
                          <a:effectLst/>
                          <a:latin typeface="+mn-lt"/>
                          <a:ea typeface="Calibri" panose="020F0502020204030204" pitchFamily="34" charset="0"/>
                          <a:cs typeface="Times New Roman" panose="02020603050405020304" pitchFamily="18" charset="0"/>
                        </a:rPr>
                        <a:t>TEHIKu</a:t>
                      </a:r>
                      <a:r>
                        <a:rPr lang="et-EE" sz="950" b="0" kern="1200" dirty="0">
                          <a:solidFill>
                            <a:schemeClr val="bg2"/>
                          </a:solidFill>
                          <a:effectLst/>
                          <a:latin typeface="+mn-lt"/>
                          <a:ea typeface="Calibri" panose="020F0502020204030204" pitchFamily="34" charset="0"/>
                          <a:cs typeface="Times New Roman" panose="02020603050405020304" pitchFamily="18" charset="0"/>
                        </a:rPr>
                        <a:t> hallatavate andmekogude jätkusuutlikkuse</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tagamiseks. </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Eelarve 2022-2025 on 2738 800 eurot: </a:t>
                      </a:r>
                      <a:r>
                        <a:rPr lang="et-EE" sz="95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RES5.</a:t>
                      </a:r>
                      <a:endParaRPr lang="et-EE" sz="950" b="1" u="sng" kern="1200" dirty="0">
                        <a:solidFill>
                          <a:schemeClr val="bg2"/>
                        </a:solidFill>
                        <a:effectLst/>
                        <a:latin typeface="+mn-lt"/>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t-EE" sz="950" b="1" u="sng" kern="12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7. Projekti eeltingimused </a:t>
                      </a:r>
                    </a:p>
                    <a:p>
                      <a:pPr marL="171450" indent="-171450" algn="l">
                        <a:lnSpc>
                          <a:spcPct val="107000"/>
                        </a:lnSpc>
                        <a:spcAft>
                          <a:spcPts val="0"/>
                        </a:spcAft>
                        <a:buFont typeface="Arial" panose="020B0604020202020204" pitchFamily="34" charset="0"/>
                        <a:buChar char="•"/>
                      </a:pP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Välislepingutest</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(EL piiriüleste teenuste (sotsiaalkaitse ja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reptseptiandmed</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ja siseriiklikud (ISKE) turvanõuded.</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Riskid: </a:t>
                      </a:r>
                    </a:p>
                    <a:p>
                      <a:pPr marL="508955" lvl="1"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andmete kasutamisel aset leidnud sündmuste analüüsimata jätmine ei võimalda turberikkumisi varakult tuvastada ega ära hoida;</a:t>
                      </a:r>
                    </a:p>
                    <a:p>
                      <a:pPr marL="508955" marR="0" lvl="1"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andmelekke tõttu võimalikud kahjunõuded privaatsuse rikkumisest, mainekahju;</a:t>
                      </a:r>
                    </a:p>
                    <a:p>
                      <a:pPr marL="508955" marR="0" lvl="1"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infosüsteemide pidamine ei ole kooskõlas õigusaktidega.</a:t>
                      </a:r>
                    </a:p>
                    <a:p>
                      <a:pPr marL="170572"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Seiresüsteemis on kasutusel taaskasutatavaid komponente, milleks on vabavaralised turvarikke tuvastusmustrid (signatuurid).</a:t>
                      </a:r>
                    </a:p>
                    <a:p>
                      <a:pPr marL="170572"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aseline="0" dirty="0">
                          <a:solidFill>
                            <a:schemeClr val="bg2"/>
                          </a:solidFill>
                          <a:effectLst/>
                          <a:latin typeface="+mn-lt"/>
                          <a:ea typeface="Calibri" panose="020F0502020204030204" pitchFamily="34" charset="0"/>
                          <a:cs typeface="Times New Roman" panose="02020603050405020304" pitchFamily="18" charset="0"/>
                        </a:rPr>
                        <a:t>Riskid on kirjeldatud: faili Lisataotlused koond_2022-2025 lehel RES5.</a:t>
                      </a: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580472"/>
                  </a:ext>
                </a:extLst>
              </a:tr>
              <a:tr h="996721">
                <a:tc>
                  <a:txBody>
                    <a:bodyPr/>
                    <a:lstStyle/>
                    <a:p>
                      <a:pPr marL="107315" indent="-90170"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8. Kasutajate grupid, kolmandad osapooled</a:t>
                      </a:r>
                      <a:endParaRPr lang="en-GB" sz="95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50" kern="1200" baseline="0" dirty="0">
                          <a:solidFill>
                            <a:schemeClr val="bg2"/>
                          </a:solidFill>
                          <a:effectLst/>
                          <a:latin typeface="+mn-lt"/>
                          <a:ea typeface="Roboto" panose="02000000000000000000" pitchFamily="2" charset="0"/>
                          <a:cs typeface="Times New Roman" panose="02020603050405020304" pitchFamily="18" charset="0"/>
                        </a:rPr>
                        <a:t>Kõik </a:t>
                      </a:r>
                      <a:r>
                        <a:rPr lang="et-EE" sz="950" kern="1200" baseline="0" dirty="0" err="1">
                          <a:solidFill>
                            <a:schemeClr val="bg2"/>
                          </a:solidFill>
                          <a:effectLst/>
                          <a:latin typeface="+mn-lt"/>
                          <a:ea typeface="Roboto" panose="02000000000000000000" pitchFamily="2" charset="0"/>
                          <a:cs typeface="Times New Roman" panose="02020603050405020304" pitchFamily="18" charset="0"/>
                        </a:rPr>
                        <a:t>TEHIKu</a:t>
                      </a:r>
                      <a:r>
                        <a:rPr lang="et-EE" sz="950" kern="1200" baseline="0" dirty="0">
                          <a:solidFill>
                            <a:schemeClr val="bg2"/>
                          </a:solidFill>
                          <a:effectLst/>
                          <a:latin typeface="+mn-lt"/>
                          <a:ea typeface="Roboto" panose="02000000000000000000" pitchFamily="2" charset="0"/>
                          <a:cs typeface="Times New Roman" panose="02020603050405020304" pitchFamily="18" charset="0"/>
                        </a:rPr>
                        <a:t> kliendid, </a:t>
                      </a:r>
                      <a:r>
                        <a:rPr lang="et-EE" sz="950" kern="1200" baseline="0" dirty="0" err="1">
                          <a:solidFill>
                            <a:schemeClr val="bg2"/>
                          </a:solidFill>
                          <a:effectLst/>
                          <a:latin typeface="+mn-lt"/>
                          <a:ea typeface="Roboto" panose="02000000000000000000" pitchFamily="2" charset="0"/>
                          <a:cs typeface="Times New Roman" panose="02020603050405020304" pitchFamily="18" charset="0"/>
                        </a:rPr>
                        <a:t>SoM</a:t>
                      </a:r>
                      <a:r>
                        <a:rPr lang="et-EE" sz="950" kern="1200" baseline="0" dirty="0">
                          <a:solidFill>
                            <a:schemeClr val="bg2"/>
                          </a:solidFill>
                          <a:effectLst/>
                          <a:latin typeface="+mn-lt"/>
                          <a:ea typeface="Roboto" panose="02000000000000000000" pitchFamily="2" charset="0"/>
                          <a:cs typeface="Times New Roman" panose="02020603050405020304" pitchFamily="18" charset="0"/>
                        </a:rPr>
                        <a:t> valitsemisala</a:t>
                      </a:r>
                    </a:p>
                    <a:p>
                      <a:pPr marL="171450" indent="-171450" algn="l">
                        <a:lnSpc>
                          <a:spcPct val="107000"/>
                        </a:lnSpc>
                        <a:spcAft>
                          <a:spcPts val="0"/>
                        </a:spcAft>
                        <a:buFont typeface="Arial" panose="020B0604020202020204" pitchFamily="34" charset="0"/>
                        <a:buChar char="•"/>
                      </a:pPr>
                      <a:r>
                        <a:rPr lang="et-EE" sz="950" kern="1200" dirty="0">
                          <a:solidFill>
                            <a:schemeClr val="bg2"/>
                          </a:solidFill>
                          <a:effectLst/>
                          <a:latin typeface="+mn-lt"/>
                          <a:ea typeface="Roboto" panose="02000000000000000000" pitchFamily="2" charset="0"/>
                          <a:cs typeface="Times New Roman" panose="02020603050405020304" pitchFamily="18" charset="0"/>
                        </a:rPr>
                        <a:t>Koostööpartnerid</a:t>
                      </a:r>
                      <a:endParaRPr lang="en-GB" sz="950" kern="1200" dirty="0">
                        <a:solidFill>
                          <a:schemeClr val="bg2"/>
                        </a:solidFill>
                        <a:effectLst/>
                        <a:latin typeface="+mn-lt"/>
                        <a:ea typeface="Roboto" panose="02000000000000000000" pitchFamily="2"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9. Innovaatilisus</a:t>
                      </a:r>
                      <a:endParaRPr lang="en-GB" sz="95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Võrreldes praegusega automatiseeritakse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SoM</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valitsemisalas olevate andmete kasutuse seiret ning infosüsteemide haavatavuste tuvastamist.</a:t>
                      </a:r>
                      <a:endParaRPr lang="et-EE" sz="950" kern="1200" baseline="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50" kern="1200" dirty="0">
                          <a:solidFill>
                            <a:schemeClr val="bg2"/>
                          </a:solidFill>
                          <a:effectLst/>
                          <a:latin typeface="+mn-lt"/>
                          <a:ea typeface="Calibri" panose="020F0502020204030204" pitchFamily="34" charset="0"/>
                          <a:cs typeface="Times New Roman" panose="02020603050405020304" pitchFamily="18" charset="0"/>
                        </a:rPr>
                        <a:t>Turvasündmuste</a:t>
                      </a:r>
                      <a:r>
                        <a:rPr lang="et-EE" sz="950" kern="1200" baseline="0" dirty="0">
                          <a:solidFill>
                            <a:schemeClr val="bg2"/>
                          </a:solidFill>
                          <a:effectLst/>
                          <a:latin typeface="+mn-lt"/>
                          <a:ea typeface="Calibri" panose="020F0502020204030204" pitchFamily="34" charset="0"/>
                          <a:cs typeface="Times New Roman" panose="02020603050405020304" pitchFamily="18" charset="0"/>
                        </a:rPr>
                        <a:t> tuvastamiseks kasutatakse masinõpet.</a:t>
                      </a: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10. Muu</a:t>
                      </a:r>
                      <a:r>
                        <a:rPr lang="et-EE" sz="950" b="1" baseline="0" dirty="0">
                          <a:solidFill>
                            <a:schemeClr val="bg2"/>
                          </a:solidFill>
                          <a:effectLst/>
                          <a:latin typeface="+mn-lt"/>
                          <a:ea typeface="Calibri" panose="020F0502020204030204" pitchFamily="34" charset="0"/>
                          <a:cs typeface="Times New Roman" panose="02020603050405020304" pitchFamily="18" charset="0"/>
                        </a:rPr>
                        <a:t> oluline info, mida eelnevates lahtrites ei ole käsitletud</a:t>
                      </a:r>
                    </a:p>
                    <a:p>
                      <a:pPr marL="171450" indent="-171450" algn="l">
                        <a:lnSpc>
                          <a:spcPct val="107000"/>
                        </a:lnSpc>
                        <a:spcAft>
                          <a:spcPts val="0"/>
                        </a:spcAft>
                        <a:buFont typeface="Arial" panose="020B0604020202020204" pitchFamily="34" charset="0"/>
                        <a:buChar char="•"/>
                      </a:pPr>
                      <a:r>
                        <a:rPr lang="et-EE" sz="95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Käesolev taotlus on </a:t>
                      </a:r>
                      <a:r>
                        <a:rPr lang="et-EE" sz="950" b="0" i="0" u="none" strike="noStrike" kern="1200"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TEHIKu</a:t>
                      </a:r>
                      <a:r>
                        <a:rPr lang="et-EE" sz="95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IKT teenuste jätkusuutlikkuse tagamiseks, sh nõutud seiresüsteemi pidamise ning auditite läbiviimise finantseerimiseks. </a:t>
                      </a:r>
                    </a:p>
                    <a:p>
                      <a:pPr algn="l">
                        <a:lnSpc>
                          <a:spcPct val="107000"/>
                        </a:lnSpc>
                        <a:spcAft>
                          <a:spcPts val="0"/>
                        </a:spcAft>
                      </a:pPr>
                      <a:endParaRPr lang="et-EE" sz="950" b="1" baseline="0" dirty="0">
                        <a:solidFill>
                          <a:schemeClr val="bg2"/>
                        </a:solidFill>
                        <a:effectLst/>
                        <a:latin typeface="+mn-lt"/>
                        <a:ea typeface="Calibri" panose="020F0502020204030204" pitchFamily="34" charset="0"/>
                        <a:cs typeface="Times New Roman" panose="02020603050405020304" pitchFamily="18" charset="0"/>
                      </a:endParaRPr>
                    </a:p>
                    <a:p>
                      <a:pPr algn="l">
                        <a:lnSpc>
                          <a:spcPct val="107000"/>
                        </a:lnSpc>
                        <a:spcAft>
                          <a:spcPts val="0"/>
                        </a:spcAft>
                      </a:pP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847963"/>
                  </a:ext>
                </a:extLst>
              </a:tr>
            </a:tbl>
          </a:graphicData>
        </a:graphic>
      </p:graphicFrame>
    </p:spTree>
    <p:extLst>
      <p:ext uri="{BB962C8B-B14F-4D97-AF65-F5344CB8AC3E}">
        <p14:creationId xmlns:p14="http://schemas.microsoft.com/office/powerpoint/2010/main" val="192553080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isu kohatäide 10"/>
          <p:cNvGraphicFramePr>
            <a:graphicFrameLocks/>
          </p:cNvGraphicFramePr>
          <p:nvPr>
            <p:extLst>
              <p:ext uri="{D42A27DB-BD31-4B8C-83A1-F6EECF244321}">
                <p14:modId xmlns:p14="http://schemas.microsoft.com/office/powerpoint/2010/main" val="2272116639"/>
              </p:ext>
            </p:extLst>
          </p:nvPr>
        </p:nvGraphicFramePr>
        <p:xfrm>
          <a:off x="1" y="-1"/>
          <a:ext cx="12160249" cy="7019579"/>
        </p:xfrm>
        <a:graphic>
          <a:graphicData uri="http://schemas.openxmlformats.org/drawingml/2006/table">
            <a:tbl>
              <a:tblPr firstRow="1" firstCol="1" bandRow="1"/>
              <a:tblGrid>
                <a:gridCol w="4250296">
                  <a:extLst>
                    <a:ext uri="{9D8B030D-6E8A-4147-A177-3AD203B41FA5}">
                      <a16:colId xmlns:a16="http://schemas.microsoft.com/office/drawing/2014/main" val="1078582206"/>
                    </a:ext>
                  </a:extLst>
                </a:gridCol>
                <a:gridCol w="1671698">
                  <a:extLst>
                    <a:ext uri="{9D8B030D-6E8A-4147-A177-3AD203B41FA5}">
                      <a16:colId xmlns:a16="http://schemas.microsoft.com/office/drawing/2014/main" val="540222432"/>
                    </a:ext>
                  </a:extLst>
                </a:gridCol>
                <a:gridCol w="1454274">
                  <a:extLst>
                    <a:ext uri="{9D8B030D-6E8A-4147-A177-3AD203B41FA5}">
                      <a16:colId xmlns:a16="http://schemas.microsoft.com/office/drawing/2014/main" val="729823776"/>
                    </a:ext>
                  </a:extLst>
                </a:gridCol>
                <a:gridCol w="4783981">
                  <a:extLst>
                    <a:ext uri="{9D8B030D-6E8A-4147-A177-3AD203B41FA5}">
                      <a16:colId xmlns:a16="http://schemas.microsoft.com/office/drawing/2014/main" val="89925652"/>
                    </a:ext>
                  </a:extLst>
                </a:gridCol>
              </a:tblGrid>
              <a:tr h="263009">
                <a:tc gridSpan="4">
                  <a:txBody>
                    <a:bodyPr/>
                    <a:lstStyle/>
                    <a:p>
                      <a:pPr marL="0" marR="0" lvl="0" indent="0" algn="l" defTabSz="675005" rtl="0" eaLnBrk="1" fontAlgn="auto" latinLnBrk="0" hangingPunct="1">
                        <a:lnSpc>
                          <a:spcPct val="107000"/>
                        </a:lnSpc>
                        <a:spcBef>
                          <a:spcPts val="0"/>
                        </a:spcBef>
                        <a:spcAft>
                          <a:spcPts val="0"/>
                        </a:spcAft>
                        <a:buClrTx/>
                        <a:buSzTx/>
                        <a:buFontTx/>
                        <a:buNone/>
                        <a:tabLst/>
                        <a:defRPr/>
                      </a:pPr>
                      <a:r>
                        <a:rPr lang="et-EE" sz="1400" b="1" kern="1200" baseline="0" dirty="0">
                          <a:solidFill>
                            <a:schemeClr val="bg2"/>
                          </a:solidFill>
                          <a:effectLst/>
                          <a:latin typeface="+mn-lt"/>
                          <a:ea typeface="Calibri" panose="020F0502020204030204" pitchFamily="34" charset="0"/>
                          <a:cs typeface="Times New Roman" panose="02020603050405020304" pitchFamily="18" charset="0"/>
                        </a:rPr>
                        <a:t>RES6/ Tervise ja Heaolu Infosüsteemide Keskus/ </a:t>
                      </a:r>
                      <a:r>
                        <a:rPr lang="et-EE" sz="1400" b="1"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Tervise valdkonna infosüsteemide </a:t>
                      </a:r>
                      <a:r>
                        <a:rPr lang="et-EE" sz="1400" b="1" kern="1200" baseline="0" dirty="0">
                          <a:solidFill>
                            <a:schemeClr val="bg2"/>
                          </a:solidFill>
                          <a:effectLst/>
                          <a:latin typeface="+mn-lt"/>
                          <a:ea typeface="Calibri" panose="020F0502020204030204" pitchFamily="34" charset="0"/>
                          <a:cs typeface="Times New Roman" panose="02020603050405020304" pitchFamily="18" charset="0"/>
                        </a:rPr>
                        <a:t>jätkusuutlikkuse tagamine/ </a:t>
                      </a:r>
                      <a:r>
                        <a:rPr lang="et-EE" sz="1400" b="1" kern="1200" baseline="0" dirty="0">
                          <a:solidFill>
                            <a:srgbClr val="0000FF"/>
                          </a:solidFill>
                          <a:effectLst/>
                          <a:latin typeface="+mn-lt"/>
                          <a:ea typeface="Calibri" panose="020F0502020204030204" pitchFamily="34" charset="0"/>
                          <a:cs typeface="Times New Roman" panose="02020603050405020304" pitchFamily="18" charset="0"/>
                        </a:rPr>
                        <a:t>5 147 312</a:t>
                      </a:r>
                      <a:r>
                        <a:rPr lang="et-EE" sz="1400" b="1" kern="1200" baseline="0" dirty="0">
                          <a:solidFill>
                            <a:schemeClr val="bg2"/>
                          </a:solidFill>
                          <a:effectLst/>
                          <a:latin typeface="+mn-lt"/>
                          <a:ea typeface="Calibri" panose="020F0502020204030204" pitchFamily="34" charset="0"/>
                          <a:cs typeface="Times New Roman" panose="02020603050405020304" pitchFamily="18" charset="0"/>
                        </a:rPr>
                        <a:t>+KM, </a:t>
                      </a:r>
                      <a:r>
                        <a:rPr lang="et-EE" sz="1400" b="1" kern="1200" baseline="0" dirty="0">
                          <a:solidFill>
                            <a:srgbClr val="0000FF"/>
                          </a:solidFill>
                          <a:effectLst/>
                          <a:latin typeface="+mn-lt"/>
                          <a:ea typeface="Calibri" panose="020F0502020204030204" pitchFamily="34" charset="0"/>
                          <a:cs typeface="Times New Roman" panose="02020603050405020304" pitchFamily="18" charset="0"/>
                        </a:rPr>
                        <a:t>2022: 790 812 eurot          </a:t>
                      </a:r>
                      <a:endParaRPr lang="en-GB" sz="1400" b="1" kern="1200" baseline="0" dirty="0">
                        <a:solidFill>
                          <a:srgbClr val="FF0000"/>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t-EE"/>
                    </a:p>
                  </a:txBody>
                  <a:tcPr/>
                </a:tc>
                <a:tc hMerge="1">
                  <a:txBody>
                    <a:bodyPr/>
                    <a:lstStyle/>
                    <a:p>
                      <a:endParaRPr lang="en-US"/>
                    </a:p>
                  </a:txBody>
                  <a:tcPr/>
                </a:tc>
                <a:extLst>
                  <a:ext uri="{0D108BD9-81ED-4DB2-BD59-A6C34878D82A}">
                    <a16:rowId xmlns:a16="http://schemas.microsoft.com/office/drawing/2014/main" val="2972045553"/>
                  </a:ext>
                </a:extLst>
              </a:tr>
              <a:tr h="1802446">
                <a:tc gridSpan="2">
                  <a:txBody>
                    <a:bodyPr/>
                    <a:lstStyle/>
                    <a:p>
                      <a:pPr marL="0" marR="0" lvl="0" indent="0" algn="l" defTabSz="676765" rtl="0" eaLnBrk="1" fontAlgn="auto" latinLnBrk="0" hangingPunct="1">
                        <a:lnSpc>
                          <a:spcPct val="107000"/>
                        </a:lnSpc>
                        <a:spcBef>
                          <a:spcPts val="0"/>
                        </a:spcBef>
                        <a:spcAft>
                          <a:spcPts val="0"/>
                        </a:spcAft>
                        <a:buClrTx/>
                        <a:buSzTx/>
                        <a:buFontTx/>
                        <a:buNone/>
                        <a:tabLst/>
                        <a:defRPr/>
                      </a:pPr>
                      <a:r>
                        <a:rPr lang="et-EE" sz="1000" b="1" dirty="0">
                          <a:solidFill>
                            <a:schemeClr val="bg2"/>
                          </a:solidFill>
                          <a:effectLst/>
                          <a:latin typeface="+mn-lt"/>
                          <a:ea typeface="Calibri" panose="020F0502020204030204" pitchFamily="34" charset="0"/>
                          <a:cs typeface="Times New Roman" panose="02020603050405020304" pitchFamily="18" charset="0"/>
                        </a:rPr>
                        <a:t>1. Probleem </a:t>
                      </a:r>
                      <a:r>
                        <a:rPr lang="et-EE" sz="1000" b="0" dirty="0">
                          <a:solidFill>
                            <a:schemeClr val="bg2"/>
                          </a:solidFill>
                          <a:effectLst/>
                          <a:latin typeface="+mn-lt"/>
                          <a:ea typeface="Calibri" panose="020F0502020204030204" pitchFamily="34" charset="0"/>
                          <a:cs typeface="Times New Roman" panose="02020603050405020304" pitchFamily="18" charset="0"/>
                        </a:rPr>
                        <a:t>O</a:t>
                      </a:r>
                      <a:r>
                        <a:rPr lang="et-EE" sz="1000" b="0" kern="1200" dirty="0">
                          <a:solidFill>
                            <a:schemeClr val="bg2"/>
                          </a:solidFill>
                          <a:effectLst/>
                          <a:latin typeface="+mn-lt"/>
                          <a:ea typeface="Roboto" panose="02000000000000000000" pitchFamily="2" charset="0"/>
                          <a:cs typeface="Times New Roman" panose="02020603050405020304" pitchFamily="18" charset="0"/>
                        </a:rPr>
                        <a:t>sade olemasolevate</a:t>
                      </a:r>
                      <a:r>
                        <a:rPr lang="et-EE" sz="1000" b="0" kern="1200" baseline="0" dirty="0">
                          <a:solidFill>
                            <a:schemeClr val="bg2"/>
                          </a:solidFill>
                          <a:effectLst/>
                          <a:latin typeface="+mn-lt"/>
                          <a:ea typeface="Roboto" panose="02000000000000000000" pitchFamily="2" charset="0"/>
                          <a:cs typeface="Times New Roman" panose="02020603050405020304" pitchFamily="18" charset="0"/>
                        </a:rPr>
                        <a:t> ning uute planeeritavate infosüsteemide jätkusuutlikkuskulud ei ole tagatud, osad tööjõukulud on alates 2022. a katmata</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6765" rtl="0" eaLnBrk="1" fontAlgn="auto" latinLnBrk="0" hangingPunct="1">
                        <a:lnSpc>
                          <a:spcPct val="107000"/>
                        </a:lnSpc>
                        <a:spcBef>
                          <a:spcPts val="0"/>
                        </a:spcBef>
                        <a:spcAft>
                          <a:spcPts val="0"/>
                        </a:spcAft>
                        <a:buClrTx/>
                        <a:buSzTx/>
                        <a:buFontTx/>
                        <a:buNone/>
                        <a:tabLst/>
                        <a:defRPr/>
                      </a:pPr>
                      <a:r>
                        <a:rPr lang="et-EE" sz="1000" b="1" dirty="0">
                          <a:solidFill>
                            <a:schemeClr val="bg2"/>
                          </a:solidFill>
                          <a:effectLst/>
                          <a:latin typeface="+mn-lt"/>
                          <a:ea typeface="Calibri" panose="020F0502020204030204" pitchFamily="34" charset="0"/>
                          <a:cs typeface="Times New Roman" panose="02020603050405020304" pitchFamily="18" charset="0"/>
                        </a:rPr>
                        <a:t>1.1 Lisataotluse eesmärk </a:t>
                      </a:r>
                      <a:r>
                        <a:rPr lang="et-EE" sz="1000" b="0" dirty="0">
                          <a:solidFill>
                            <a:schemeClr val="bg2"/>
                          </a:solidFill>
                          <a:effectLst/>
                          <a:latin typeface="+mn-lt"/>
                          <a:ea typeface="Calibri" panose="020F0502020204030204" pitchFamily="34" charset="0"/>
                          <a:cs typeface="Times New Roman" panose="02020603050405020304" pitchFamily="18" charset="0"/>
                        </a:rPr>
                        <a:t>Tagada</a:t>
                      </a:r>
                      <a:r>
                        <a:rPr lang="et-EE" sz="1000" b="1" dirty="0">
                          <a:solidFill>
                            <a:schemeClr val="bg2"/>
                          </a:solidFill>
                          <a:effectLst/>
                          <a:latin typeface="+mn-lt"/>
                          <a:ea typeface="Calibri" panose="020F0502020204030204" pitchFamily="34" charset="0"/>
                          <a:cs typeface="Times New Roman" panose="02020603050405020304" pitchFamily="18" charset="0"/>
                        </a:rPr>
                        <a:t> </a:t>
                      </a:r>
                      <a:r>
                        <a:rPr lang="et-EE" sz="1000" b="0" kern="1200" dirty="0">
                          <a:solidFill>
                            <a:schemeClr val="bg2"/>
                          </a:solidFill>
                          <a:effectLst/>
                          <a:latin typeface="+mn-lt"/>
                          <a:ea typeface="Roboto" panose="02000000000000000000" pitchFamily="2" charset="0"/>
                          <a:cs typeface="Times New Roman" panose="02020603050405020304" pitchFamily="18" charset="0"/>
                        </a:rPr>
                        <a:t>tervisevaldkonna</a:t>
                      </a:r>
                      <a:r>
                        <a:rPr lang="et-EE" sz="1000" b="0" kern="1200" baseline="0" dirty="0">
                          <a:solidFill>
                            <a:schemeClr val="bg2"/>
                          </a:solidFill>
                          <a:effectLst/>
                          <a:latin typeface="+mn-lt"/>
                          <a:ea typeface="Roboto" panose="02000000000000000000" pitchFamily="2" charset="0"/>
                          <a:cs typeface="Times New Roman" panose="02020603050405020304" pitchFamily="18" charset="0"/>
                        </a:rPr>
                        <a:t> </a:t>
                      </a:r>
                      <a:r>
                        <a:rPr lang="et-EE" sz="1000" b="0" kern="1200" dirty="0">
                          <a:solidFill>
                            <a:schemeClr val="bg2"/>
                          </a:solidFill>
                          <a:effectLst/>
                          <a:latin typeface="+mn-lt"/>
                          <a:ea typeface="Roboto" panose="02000000000000000000" pitchFamily="2" charset="0"/>
                          <a:cs typeface="Times New Roman" panose="02020603050405020304" pitchFamily="18" charset="0"/>
                        </a:rPr>
                        <a:t>teenuste käideldavus vastavalt kokkulepitud tingimustele </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6765" rtl="0" eaLnBrk="1" fontAlgn="auto" latinLnBrk="0" hangingPunct="1">
                        <a:lnSpc>
                          <a:spcPct val="107000"/>
                        </a:lnSpc>
                        <a:spcBef>
                          <a:spcPts val="0"/>
                        </a:spcBef>
                        <a:spcAft>
                          <a:spcPts val="0"/>
                        </a:spcAft>
                        <a:buClrTx/>
                        <a:buSzTx/>
                        <a:buFontTx/>
                        <a:buNone/>
                        <a:tabLst/>
                        <a:defRPr/>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1.2 </a:t>
                      </a:r>
                      <a:r>
                        <a:rPr lang="et-EE" sz="1000" b="1" kern="1200" baseline="0" dirty="0" err="1">
                          <a:solidFill>
                            <a:schemeClr val="bg2"/>
                          </a:solidFill>
                          <a:effectLst/>
                          <a:latin typeface="+mn-lt"/>
                          <a:ea typeface="Calibri" panose="020F0502020204030204" pitchFamily="34" charset="0"/>
                          <a:cs typeface="Times New Roman" panose="02020603050405020304" pitchFamily="18" charset="0"/>
                        </a:rPr>
                        <a:t>SFi</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projektiga seos </a:t>
                      </a:r>
                      <a:r>
                        <a:rPr lang="et-EE" sz="1000" b="0" kern="1200" dirty="0">
                          <a:solidFill>
                            <a:schemeClr val="bg2"/>
                          </a:solidFill>
                          <a:effectLst/>
                          <a:latin typeface="+mn-lt"/>
                          <a:ea typeface="Roboto" panose="02000000000000000000" pitchFamily="2" charset="0"/>
                          <a:cs typeface="Times New Roman" panose="02020603050405020304" pitchFamily="18" charset="0"/>
                        </a:rPr>
                        <a:t>Terviseameti menetlussüsteem MEIS, Uue põlvkonna MSA</a:t>
                      </a:r>
                    </a:p>
                    <a:p>
                      <a:pPr marL="0" marR="0" lvl="0" indent="0" algn="l" defTabSz="676765" rtl="0" eaLnBrk="1" fontAlgn="auto" latinLnBrk="0" hangingPunct="1">
                        <a:lnSpc>
                          <a:spcPct val="107000"/>
                        </a:lnSpc>
                        <a:spcBef>
                          <a:spcPts val="0"/>
                        </a:spcBef>
                        <a:spcAft>
                          <a:spcPts val="0"/>
                        </a:spcAft>
                        <a:buClrTx/>
                        <a:buSzTx/>
                        <a:buFontTx/>
                        <a:buNone/>
                        <a:tabLst/>
                        <a:defRPr/>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1.3 Mitterahastamise tagajärg</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Taotluse mitterahastamisel ei ole võimalik tagada õigusaktidega kooskõlas teenuste tagamist tervise valdkonnas </a:t>
                      </a:r>
                      <a:endParaRPr lang="en-GB" sz="1000" b="1" kern="12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l" defTabSz="912023" rtl="0" latinLnBrk="0">
                        <a:lnSpc>
                          <a:spcPct val="107000"/>
                        </a:lnSpc>
                        <a:spcBef>
                          <a:spcPts val="0"/>
                        </a:spcBef>
                        <a:spcAft>
                          <a:spcPts val="0"/>
                        </a:spcAft>
                        <a:buClrTx/>
                        <a:buSzTx/>
                        <a:buFont typeface="Arial" panose="020B0604020202020204" pitchFamily="34" charset="0"/>
                        <a:buNone/>
                        <a:tabLst/>
                      </a:pPr>
                      <a:r>
                        <a:rPr lang="et-EE" sz="1000" b="1" kern="1200" dirty="0">
                          <a:solidFill>
                            <a:schemeClr val="bg2"/>
                          </a:solidFill>
                          <a:effectLst/>
                          <a:latin typeface="+mn-lt"/>
                          <a:ea typeface="Calibri" panose="020F0502020204030204" pitchFamily="34" charset="0"/>
                          <a:cs typeface="Times New Roman" panose="02020603050405020304" pitchFamily="18" charset="0"/>
                        </a:rPr>
                        <a:t>1.4  Panustab alljärgnevasse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teenusesse ja eesmärkidesse</a:t>
                      </a:r>
                      <a:br>
                        <a:rPr lang="et-EE" sz="1000" b="1" kern="1200" baseline="0" dirty="0">
                          <a:solidFill>
                            <a:schemeClr val="bg2"/>
                          </a:solidFill>
                          <a:effectLst/>
                          <a:latin typeface="+mn-lt"/>
                          <a:ea typeface="Calibri" panose="020F0502020204030204" pitchFamily="34" charset="0"/>
                          <a:cs typeface="Times New Roman" panose="02020603050405020304" pitchFamily="18" charset="0"/>
                        </a:rPr>
                      </a:b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Panustab </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hästi</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toimiv</a:t>
                      </a: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asse</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keskkond</a:t>
                      </a: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a</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nutikate</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a:t>
                      </a: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I</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KT-</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lahenduste</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kasutuselevõtuks</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ja </a:t>
                      </a:r>
                      <a:r>
                        <a:rPr lang="en-US"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loomiseks</a:t>
                      </a:r>
                      <a:r>
                        <a:rPr lang="en-US"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a:t>
                      </a:r>
                      <a:r>
                        <a:rPr lang="et-EE" sz="1000" b="0" i="0" u="none" strike="noStrike" cap="none" spc="0" baseline="0" noProof="0" dirty="0">
                          <a:solidFill>
                            <a:schemeClr val="bg2"/>
                          </a:solidFill>
                          <a:effectLst/>
                          <a:uFillTx/>
                          <a:latin typeface="+mn-lt"/>
                          <a:ea typeface="Calibri" panose="020F0502020204030204" pitchFamily="34" charset="0"/>
                          <a:cs typeface="Times New Roman" panose="02020603050405020304" pitchFamily="18" charset="0"/>
                          <a:sym typeface="Aino Regular"/>
                        </a:rPr>
                        <a:t> </a:t>
                      </a:r>
                    </a:p>
                    <a:p>
                      <a:pPr marL="0" marR="0" indent="0" algn="l" defTabSz="912023" rtl="0" latinLnBrk="0">
                        <a:lnSpc>
                          <a:spcPct val="107000"/>
                        </a:lnSpc>
                        <a:spcBef>
                          <a:spcPts val="0"/>
                        </a:spcBef>
                        <a:spcAft>
                          <a:spcPts val="0"/>
                        </a:spcAft>
                        <a:buClrTx/>
                        <a:buSzTx/>
                        <a:buFont typeface="Arial" panose="020B0604020202020204" pitchFamily="34" charset="0"/>
                        <a:buNone/>
                        <a:tabLst/>
                      </a:pPr>
                      <a:r>
                        <a:rPr lang="et-EE" sz="1000" b="0" i="0" u="none" strike="noStrike" cap="none" spc="0" baseline="0" noProof="0" dirty="0">
                          <a:solidFill>
                            <a:schemeClr val="bg2"/>
                          </a:solidFill>
                          <a:effectLst/>
                          <a:uFillTx/>
                          <a:latin typeface="+mn-lt"/>
                          <a:ea typeface="Calibri" panose="020F0502020204030204" pitchFamily="34" charset="0"/>
                          <a:cs typeface="Times New Roman" panose="02020603050405020304" pitchFamily="18" charset="0"/>
                          <a:sym typeface="Aino Regular"/>
                        </a:rPr>
                        <a:t>P</a:t>
                      </a:r>
                      <a:r>
                        <a:rPr lang="et-EE"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anustab</a:t>
                      </a: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kõigisse tervise teenustesse ja  kõiki 3 tervise tulemusvaldkonna programmi: tervist toetava keskkonna, tervist toetava valikute ja </a:t>
                      </a:r>
                      <a:r>
                        <a:rPr lang="et-EE" sz="1000" b="0" i="0" u="none" strike="noStrike"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inimkeske</a:t>
                      </a: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tervishoiu programmi</a:t>
                      </a:r>
                    </a:p>
                    <a:p>
                      <a:pPr algn="l">
                        <a:lnSpc>
                          <a:spcPct val="107000"/>
                        </a:lnSpc>
                        <a:spcAft>
                          <a:spcPts val="0"/>
                        </a:spcAft>
                      </a:pPr>
                      <a:r>
                        <a:rPr lang="et-EE" sz="1000" b="1" kern="1200" dirty="0">
                          <a:solidFill>
                            <a:schemeClr val="bg2"/>
                          </a:solidFill>
                          <a:effectLst/>
                          <a:latin typeface="+mn-lt"/>
                          <a:ea typeface="Calibri" panose="020F0502020204030204" pitchFamily="34" charset="0"/>
                          <a:cs typeface="Times New Roman" panose="02020603050405020304" pitchFamily="18" charset="0"/>
                        </a:rPr>
                        <a:t>1.5  Panustab järgnevatele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suunistele:</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Kratid</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Sündmuspõhised ja/või </a:t>
                      </a:r>
                      <a:r>
                        <a:rPr lang="et-EE" sz="1000" kern="1200" dirty="0" err="1">
                          <a:solidFill>
                            <a:schemeClr val="bg2"/>
                          </a:solidFill>
                          <a:effectLst/>
                          <a:latin typeface="+mn-lt"/>
                          <a:ea typeface="Calibri" panose="020F0502020204030204" pitchFamily="34" charset="0"/>
                          <a:cs typeface="Times New Roman" panose="02020603050405020304" pitchFamily="18" charset="0"/>
                        </a:rPr>
                        <a:t>proaktiivsed</a:t>
                      </a:r>
                      <a:r>
                        <a:rPr lang="et-EE" sz="1000" kern="1200" dirty="0">
                          <a:solidFill>
                            <a:schemeClr val="bg2"/>
                          </a:solidFill>
                          <a:effectLst/>
                          <a:latin typeface="+mn-lt"/>
                          <a:ea typeface="Calibri" panose="020F0502020204030204" pitchFamily="34" charset="0"/>
                          <a:cs typeface="Times New Roman" panose="02020603050405020304" pitchFamily="18" charset="0"/>
                        </a:rPr>
                        <a:t> teenused</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Pilvetehnoloogia kasutuselevõtt</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Andmehaldus</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[X] </a:t>
                      </a:r>
                      <a:r>
                        <a:rPr lang="et-EE" sz="1000" kern="1200" dirty="0" err="1">
                          <a:solidFill>
                            <a:schemeClr val="bg2"/>
                          </a:solidFill>
                          <a:effectLst/>
                          <a:latin typeface="+mn-lt"/>
                          <a:ea typeface="Calibri" panose="020F0502020204030204" pitchFamily="34" charset="0"/>
                          <a:cs typeface="Times New Roman" panose="02020603050405020304" pitchFamily="18" charset="0"/>
                        </a:rPr>
                        <a:t>Küberturve</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[X] TOP 10 äriteenuste kvaliteet</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260763195"/>
                  </a:ext>
                </a:extLst>
              </a:tr>
              <a:tr h="2145423">
                <a:tc>
                  <a:txBody>
                    <a:bodyPr/>
                    <a:lstStyle/>
                    <a:p>
                      <a:pPr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2. Hetkeolukord</a:t>
                      </a:r>
                    </a:p>
                    <a:p>
                      <a:pPr marL="171450" indent="-171450" algn="l">
                        <a:lnSpc>
                          <a:spcPct val="107000"/>
                        </a:lnSpc>
                        <a:spcAft>
                          <a:spcPts val="0"/>
                        </a:spcAft>
                        <a:buFont typeface="Arial" panose="020B0604020202020204" pitchFamily="34" charset="0"/>
                        <a:buChar char="•"/>
                      </a:pPr>
                      <a:r>
                        <a:rPr lang="et-EE" sz="1000" b="0" kern="1200" dirty="0">
                          <a:solidFill>
                            <a:schemeClr val="bg2"/>
                          </a:solidFill>
                          <a:effectLst/>
                          <a:latin typeface="+mn-lt"/>
                          <a:ea typeface="Times New Roman" panose="02020603050405020304" pitchFamily="18" charset="0"/>
                          <a:cs typeface="Times New Roman" panose="02020603050405020304" pitchFamily="18" charset="0"/>
                        </a:rPr>
                        <a:t>Osade olemasolevate ja planeeritavate infosüsteemide jätkusuutlikkuskulud</a:t>
                      </a:r>
                      <a:r>
                        <a:rPr lang="et-EE" sz="1000" b="0" kern="1200" baseline="0" dirty="0">
                          <a:solidFill>
                            <a:schemeClr val="bg2"/>
                          </a:solidFill>
                          <a:effectLst/>
                          <a:latin typeface="+mn-lt"/>
                          <a:ea typeface="Times New Roman" panose="02020603050405020304" pitchFamily="18" charset="0"/>
                          <a:cs typeface="Times New Roman" panose="02020603050405020304" pitchFamily="18" charset="0"/>
                        </a:rPr>
                        <a:t> ei ole täielikult baaseelarvest kaetud, nende Infosüsteemide tehnilise taseme hoidmine on seetõttu keerukas </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Times New Roman" panose="02020603050405020304" pitchFamily="18" charset="0"/>
                          <a:cs typeface="Times New Roman" panose="02020603050405020304" pitchFamily="18" charset="0"/>
                        </a:rPr>
                        <a:t>COVID-19 kriisiga seoses on loodud HOIA </a:t>
                      </a:r>
                      <a:r>
                        <a:rPr lang="et-EE" sz="1000" b="0" kern="1200" baseline="0" dirty="0" err="1">
                          <a:solidFill>
                            <a:schemeClr val="bg2"/>
                          </a:solidFill>
                          <a:effectLst/>
                          <a:latin typeface="+mn-lt"/>
                          <a:ea typeface="Times New Roman" panose="02020603050405020304" pitchFamily="18" charset="0"/>
                          <a:cs typeface="Times New Roman" panose="02020603050405020304" pitchFamily="18" charset="0"/>
                        </a:rPr>
                        <a:t>äpp</a:t>
                      </a:r>
                      <a:r>
                        <a:rPr lang="et-EE" sz="1000" b="0" kern="1200" baseline="0" dirty="0">
                          <a:solidFill>
                            <a:schemeClr val="bg2"/>
                          </a:solidFill>
                          <a:effectLst/>
                          <a:latin typeface="+mn-lt"/>
                          <a:ea typeface="Times New Roman" panose="02020603050405020304" pitchFamily="18" charset="0"/>
                          <a:cs typeface="Times New Roman" panose="02020603050405020304" pitchFamily="18" charset="0"/>
                        </a:rPr>
                        <a:t>, vaktsiinide tellimiskeskkond, TA kontaktihalduskeskkond, ravimivarude jälgimise rakendus jne millel baaseelarve puudub</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Times New Roman" panose="02020603050405020304" pitchFamily="18" charset="0"/>
                          <a:cs typeface="Times New Roman" panose="02020603050405020304" pitchFamily="18" charset="0"/>
                        </a:rPr>
                        <a:t>Kasutajate ootused tarkvara töökindluse ning kasutajamugavuse tõstmiseks on uute teenuste lisandudes tõusnud, samas on teenuste väikearenduste eelarve ja tuge pakkuv ressurss jäänud samaks</a:t>
                      </a:r>
                      <a:endParaRPr lang="et-EE" sz="1000" b="0" kern="1200" dirty="0">
                        <a:solidFill>
                          <a:schemeClr val="bg2"/>
                        </a:solidFill>
                        <a:effectLst/>
                        <a:latin typeface="+mn-lt"/>
                        <a:ea typeface="Times New Roman" panose="02020603050405020304" pitchFamily="18"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b="0" kern="1200" dirty="0">
                          <a:solidFill>
                            <a:schemeClr val="bg2"/>
                          </a:solidFill>
                          <a:effectLst/>
                          <a:latin typeface="+mn-lt"/>
                          <a:ea typeface="Times New Roman" panose="02020603050405020304" pitchFamily="18" charset="0"/>
                          <a:cs typeface="Times New Roman" panose="02020603050405020304" pitchFamily="18" charset="0"/>
                        </a:rPr>
                        <a:t>Kasutajatoe intsidentide ja teenindussoovide lahendamise kiirus ei vasta ootustele</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3. Tulemus </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RA, TA</a:t>
                      </a:r>
                      <a:r>
                        <a:rPr lang="et-EE" sz="1000" b="0" baseline="0" dirty="0">
                          <a:solidFill>
                            <a:schemeClr val="bg2"/>
                          </a:solidFill>
                          <a:effectLst/>
                          <a:latin typeface="+mn-lt"/>
                          <a:ea typeface="Calibri" panose="020F0502020204030204" pitchFamily="34" charset="0"/>
                          <a:cs typeface="Times New Roman" panose="02020603050405020304" pitchFamily="18" charset="0"/>
                        </a:rPr>
                        <a:t> ja TAI </a:t>
                      </a:r>
                      <a:r>
                        <a:rPr lang="et-EE" sz="1000" b="0" dirty="0">
                          <a:solidFill>
                            <a:schemeClr val="bg2"/>
                          </a:solidFill>
                          <a:effectLst/>
                          <a:latin typeface="+mn-lt"/>
                          <a:ea typeface="Calibri" panose="020F0502020204030204" pitchFamily="34" charset="0"/>
                          <a:cs typeface="Times New Roman" panose="02020603050405020304" pitchFamily="18" charset="0"/>
                        </a:rPr>
                        <a:t>teenuste käideldavus on</a:t>
                      </a:r>
                      <a:r>
                        <a:rPr lang="et-EE" sz="1000" b="0" baseline="0" dirty="0">
                          <a:solidFill>
                            <a:schemeClr val="bg2"/>
                          </a:solidFill>
                          <a:effectLst/>
                          <a:latin typeface="+mn-lt"/>
                          <a:ea typeface="Calibri" panose="020F0502020204030204" pitchFamily="34" charset="0"/>
                          <a:cs typeface="Times New Roman" panose="02020603050405020304" pitchFamily="18" charset="0"/>
                        </a:rPr>
                        <a:t> tagatud </a:t>
                      </a:r>
                      <a:r>
                        <a:rPr lang="et-EE" sz="1000" b="0" dirty="0">
                          <a:solidFill>
                            <a:schemeClr val="bg2"/>
                          </a:solidFill>
                          <a:effectLst/>
                          <a:latin typeface="+mn-lt"/>
                          <a:ea typeface="Calibri" panose="020F0502020204030204" pitchFamily="34" charset="0"/>
                          <a:cs typeface="Times New Roman" panose="02020603050405020304" pitchFamily="18" charset="0"/>
                        </a:rPr>
                        <a:t>vastavalt kokkulepitud tingimustele</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Infosüsteemide jätkusuutlikkuskulud</a:t>
                      </a:r>
                      <a:r>
                        <a:rPr lang="et-EE" sz="1000" b="0" baseline="0" dirty="0">
                          <a:solidFill>
                            <a:schemeClr val="bg2"/>
                          </a:solidFill>
                          <a:effectLst/>
                          <a:latin typeface="+mn-lt"/>
                          <a:ea typeface="Calibri" panose="020F0502020204030204" pitchFamily="34" charset="0"/>
                          <a:cs typeface="Times New Roman" panose="02020603050405020304" pitchFamily="18" charset="0"/>
                        </a:rPr>
                        <a:t> on tagatud</a:t>
                      </a:r>
                    </a:p>
                    <a:p>
                      <a:pPr marL="171450" indent="-171450" algn="l">
                        <a:lnSpc>
                          <a:spcPct val="107000"/>
                        </a:lnSpc>
                        <a:spcAft>
                          <a:spcPts val="0"/>
                        </a:spcAft>
                        <a:buFont typeface="Arial" panose="020B0604020202020204" pitchFamily="34" charset="0"/>
                        <a:buChar char="•"/>
                      </a:pPr>
                      <a:r>
                        <a:rPr lang="et-EE" sz="1000" b="0" baseline="0" dirty="0">
                          <a:solidFill>
                            <a:schemeClr val="bg2"/>
                          </a:solidFill>
                          <a:effectLst/>
                          <a:latin typeface="+mn-lt"/>
                          <a:ea typeface="Calibri" panose="020F0502020204030204" pitchFamily="34" charset="0"/>
                          <a:cs typeface="Times New Roman" panose="02020603050405020304" pitchFamily="18" charset="0"/>
                        </a:rPr>
                        <a:t>Infosüsteemide tehniline platvorm vastab  </a:t>
                      </a:r>
                      <a:r>
                        <a:rPr lang="et-EE" sz="1000" b="0" baseline="0" dirty="0" err="1">
                          <a:solidFill>
                            <a:schemeClr val="bg2"/>
                          </a:solidFill>
                          <a:effectLst/>
                          <a:latin typeface="+mn-lt"/>
                          <a:ea typeface="Calibri" panose="020F0502020204030204" pitchFamily="34" charset="0"/>
                          <a:cs typeface="Times New Roman" panose="02020603050405020304" pitchFamily="18" charset="0"/>
                        </a:rPr>
                        <a:t>TEHIKu</a:t>
                      </a:r>
                      <a:r>
                        <a:rPr lang="et-EE" sz="1000" b="0" baseline="0" dirty="0">
                          <a:solidFill>
                            <a:schemeClr val="bg2"/>
                          </a:solidFill>
                          <a:effectLst/>
                          <a:latin typeface="+mn-lt"/>
                          <a:ea typeface="Calibri" panose="020F0502020204030204" pitchFamily="34" charset="0"/>
                          <a:cs typeface="Times New Roman" panose="02020603050405020304" pitchFamily="18" charset="0"/>
                        </a:rPr>
                        <a:t> IT profiilile, rakendustes on kasutusel viimased versioonid tarkvarakomponentidest, mis on nende tootjate poolt toetatud ja uuendatud</a:t>
                      </a:r>
                      <a:endParaRPr lang="et-EE" sz="1000" b="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Kasutajate rahulolu tõus tänu kiiremale reageerimisele kasutajatoe poolt ning väiksemat</a:t>
                      </a:r>
                      <a:r>
                        <a:rPr lang="et-EE" sz="1000" b="0" baseline="0" dirty="0">
                          <a:solidFill>
                            <a:schemeClr val="bg2"/>
                          </a:solidFill>
                          <a:effectLst/>
                          <a:latin typeface="+mn-lt"/>
                          <a:ea typeface="Calibri" panose="020F0502020204030204" pitchFamily="34" charset="0"/>
                          <a:cs typeface="Times New Roman" panose="02020603050405020304" pitchFamily="18" charset="0"/>
                        </a:rPr>
                        <a:t>e arendussoovide realiseerimisvõimekuse tõusule</a:t>
                      </a: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4. Mõju </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Tagatud on stabiilsed,</a:t>
                      </a:r>
                      <a:r>
                        <a:rPr lang="et-EE" sz="1000" b="0" baseline="0" dirty="0">
                          <a:solidFill>
                            <a:schemeClr val="bg2"/>
                          </a:solidFill>
                          <a:effectLst/>
                          <a:latin typeface="+mn-lt"/>
                          <a:ea typeface="Calibri" panose="020F0502020204030204" pitchFamily="34" charset="0"/>
                          <a:cs typeface="Times New Roman" panose="02020603050405020304" pitchFamily="18" charset="0"/>
                        </a:rPr>
                        <a:t> turvalised</a:t>
                      </a:r>
                      <a:r>
                        <a:rPr lang="et-EE" sz="1000" b="0" dirty="0">
                          <a:solidFill>
                            <a:schemeClr val="bg2"/>
                          </a:solidFill>
                          <a:effectLst/>
                          <a:latin typeface="+mn-lt"/>
                          <a:ea typeface="Calibri" panose="020F0502020204030204" pitchFamily="34" charset="0"/>
                          <a:cs typeface="Times New Roman" panose="02020603050405020304" pitchFamily="18" charset="0"/>
                        </a:rPr>
                        <a:t> ja kasutatavad tervisevaldkonna teenused</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Tagatud on delikaatsete isikuandmete turvalisus ja säilimine</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Standardiseeritud lahendused, ühtne IKT tase</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Projekti mitteelluviimisel</a:t>
                      </a:r>
                      <a:r>
                        <a:rPr lang="et-EE" sz="1000" b="0" baseline="0" dirty="0">
                          <a:solidFill>
                            <a:schemeClr val="bg2"/>
                          </a:solidFill>
                          <a:effectLst/>
                          <a:latin typeface="+mn-lt"/>
                          <a:ea typeface="Calibri" panose="020F0502020204030204" pitchFamily="34" charset="0"/>
                          <a:cs typeface="Times New Roman" panose="02020603050405020304" pitchFamily="18" charset="0"/>
                        </a:rPr>
                        <a:t> ei ole võimalik Ravimiametil täita talle põhimäärusega pandud kohustusi, esineb risk EL sanktsioonide osas</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TAI infosüsteemide haldamisel jätkub väga kõrge risk katkestusteks. Puudub võimalus taotleda </a:t>
                      </a:r>
                      <a:r>
                        <a:rPr lang="et-EE" sz="1000" b="0" kern="1200" baseline="0" dirty="0" err="1">
                          <a:solidFill>
                            <a:schemeClr val="bg2"/>
                          </a:solidFill>
                          <a:effectLst/>
                          <a:latin typeface="+mn-lt"/>
                          <a:ea typeface="Calibri" panose="020F0502020204030204" pitchFamily="34" charset="0"/>
                          <a:cs typeface="Times New Roman" panose="02020603050405020304" pitchFamily="18" charset="0"/>
                        </a:rPr>
                        <a:t>MEISi</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MSA, RKAB, RAKP arendusteks SF rahastust, mis omakorda takistab Terviseametil ja Ravimiametil oma põhimäärusest tulenevate funktsioonide täitmist, järelevalve ei parane ja võib kaasa tuua riski inimeste tervisele.</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aseline="0" dirty="0">
                          <a:solidFill>
                            <a:schemeClr val="bg2"/>
                          </a:solidFill>
                          <a:effectLst/>
                          <a:latin typeface="+mn-lt"/>
                          <a:ea typeface="Calibri" panose="020F0502020204030204" pitchFamily="34" charset="0"/>
                          <a:cs typeface="Times New Roman" panose="02020603050405020304" pitchFamily="18" charset="0"/>
                        </a:rPr>
                        <a:t>Mõju on esitatud: faili Lisataotlused koond_2022-2025 lehel RES6.</a:t>
                      </a:r>
                      <a:endParaRPr lang="et-EE" sz="1000" b="1" u="sng" kern="1200" dirty="0">
                        <a:solidFill>
                          <a:schemeClr val="bg2"/>
                        </a:solidFill>
                        <a:effectLst/>
                        <a:latin typeface="+mn-lt"/>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t-EE" sz="1000" b="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5785290"/>
                  </a:ext>
                </a:extLst>
              </a:tr>
              <a:tr h="1528374">
                <a:tc>
                  <a:txBody>
                    <a:bodyPr/>
                    <a:lstStyle/>
                    <a:p>
                      <a:pPr indent="71755"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5. Peamised ressursid</a:t>
                      </a:r>
                      <a:endParaRPr lang="en-GB" sz="1000" b="1" kern="1200" baseline="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dirty="0">
                          <a:solidFill>
                            <a:schemeClr val="bg2"/>
                          </a:solidFill>
                          <a:effectLst/>
                          <a:latin typeface="+mn-lt"/>
                          <a:ea typeface="Calibri" panose="020F0502020204030204" pitchFamily="34" charset="0"/>
                          <a:cs typeface="Times New Roman" panose="02020603050405020304" pitchFamily="18" charset="0"/>
                        </a:rPr>
                        <a:t>Meeskond:</a:t>
                      </a:r>
                      <a:r>
                        <a:rPr lang="et-EE" sz="1000" kern="1200" dirty="0">
                          <a:solidFill>
                            <a:schemeClr val="bg2"/>
                          </a:solidFill>
                          <a:effectLst/>
                          <a:latin typeface="+mn-lt"/>
                          <a:ea typeface="Calibri" panose="020F0502020204030204" pitchFamily="34" charset="0"/>
                          <a:cs typeface="Times New Roman" panose="02020603050405020304" pitchFamily="18" charset="0"/>
                        </a:rPr>
                        <a:t> IKT süsteemiarhitektuur 2 – 1 AK, IKT projektijuhtimine 4 – 1AK, IKT projektijuhtimine 3 – 3 AK, IKT projektijuhtimine 2 – 1 AK (alates 2022. a on tööjõukuludest kaetud</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IKT projektijuhtimine – 2 ametikohta)</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dirty="0" err="1">
                          <a:solidFill>
                            <a:schemeClr val="bg2"/>
                          </a:solidFill>
                          <a:effectLst/>
                          <a:latin typeface="+mn-lt"/>
                          <a:ea typeface="Calibri" panose="020F0502020204030204" pitchFamily="34" charset="0"/>
                          <a:cs typeface="Times New Roman" panose="02020603050405020304" pitchFamily="18" charset="0"/>
                        </a:rPr>
                        <a:t>Küberturvalisuse</a:t>
                      </a:r>
                      <a:r>
                        <a:rPr lang="et-EE" sz="1000" baseline="0" dirty="0">
                          <a:solidFill>
                            <a:schemeClr val="bg2"/>
                          </a:solidFill>
                          <a:effectLst/>
                          <a:latin typeface="+mn-lt"/>
                          <a:ea typeface="Calibri" panose="020F0502020204030204" pitchFamily="34" charset="0"/>
                          <a:cs typeface="Times New Roman" panose="02020603050405020304" pitchFamily="18" charset="0"/>
                        </a:rPr>
                        <a:t> eest vastutab TEHIK e-tervise talitus koostöös infoturveosakonnaga</a:t>
                      </a:r>
                      <a:endParaRPr lang="et-EE" sz="10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6. Tegevused, ajakava, eelarve</a:t>
                      </a:r>
                    </a:p>
                    <a:p>
                      <a:pPr marL="171450" indent="-171450" algn="l">
                        <a:lnSpc>
                          <a:spcPct val="107000"/>
                        </a:lnSpc>
                        <a:spcAft>
                          <a:spcPts val="0"/>
                        </a:spcAft>
                        <a:buFont typeface="Arial" panose="020B0604020202020204" pitchFamily="34" charset="0"/>
                        <a:buChar char="•"/>
                      </a:pPr>
                      <a:r>
                        <a:rPr lang="et-EE" sz="1000" b="0" kern="1200" dirty="0">
                          <a:solidFill>
                            <a:schemeClr val="bg2"/>
                          </a:solidFill>
                          <a:effectLst/>
                          <a:latin typeface="+mn-lt"/>
                          <a:ea typeface="Calibri" panose="020F0502020204030204" pitchFamily="34" charset="0"/>
                          <a:cs typeface="Times New Roman" panose="02020603050405020304" pitchFamily="18" charset="0"/>
                        </a:rPr>
                        <a:t>Tegemist on perioodilise tegevusega tervisevaldkonna infosüsteemide jätkusuutlikkuse</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tagamiseks</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Eelarve 2022-2025 on </a:t>
                      </a:r>
                      <a:r>
                        <a:rPr lang="et-EE" sz="1000" b="0" kern="1200" baseline="0" dirty="0">
                          <a:solidFill>
                            <a:srgbClr val="0000FF"/>
                          </a:solidFill>
                          <a:effectLst/>
                          <a:latin typeface="+mn-lt"/>
                          <a:ea typeface="Calibri" panose="020F0502020204030204" pitchFamily="34" charset="0"/>
                          <a:cs typeface="Times New Roman" panose="02020603050405020304" pitchFamily="18" charset="0"/>
                        </a:rPr>
                        <a:t>5 147 312 </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eurot: </a:t>
                      </a:r>
                      <a:r>
                        <a:rPr lang="et-EE" sz="100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RES6.</a:t>
                      </a:r>
                      <a:endParaRPr lang="et-EE" sz="1000" b="1" u="sng" kern="12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7. Projekti eeltingimused</a:t>
                      </a:r>
                    </a:p>
                    <a:p>
                      <a:pPr marL="171450" indent="-171450" algn="l">
                        <a:lnSpc>
                          <a:spcPct val="107000"/>
                        </a:lnSpc>
                        <a:spcAft>
                          <a:spcPts val="0"/>
                        </a:spcAft>
                        <a:buFont typeface="Arial" panose="020B0604020202020204" pitchFamily="34" charset="0"/>
                        <a:buChar char="•"/>
                      </a:pPr>
                      <a:r>
                        <a:rPr lang="et-EE" sz="1000" b="0" dirty="0">
                          <a:solidFill>
                            <a:schemeClr val="bg2"/>
                          </a:solidFill>
                          <a:effectLst/>
                          <a:latin typeface="+mn-lt"/>
                          <a:ea typeface="Calibri" panose="020F0502020204030204" pitchFamily="34" charset="0"/>
                          <a:cs typeface="Times New Roman" panose="02020603050405020304" pitchFamily="18" charset="0"/>
                        </a:rPr>
                        <a:t>Teenuslepped</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dirty="0">
                          <a:solidFill>
                            <a:schemeClr val="bg2"/>
                          </a:solidFill>
                          <a:effectLst/>
                          <a:latin typeface="+mn-lt"/>
                          <a:ea typeface="Calibri" panose="020F0502020204030204" pitchFamily="34" charset="0"/>
                          <a:cs typeface="Times New Roman" panose="02020603050405020304" pitchFamily="18" charset="0"/>
                        </a:rPr>
                        <a:t>Konsolideerimiseks vajalike kompetentside olemasolu ning õigusruumi muudatused teenuse pakkumiseks </a:t>
                      </a:r>
                      <a:r>
                        <a:rPr lang="et-EE" sz="1000" b="0" dirty="0" err="1">
                          <a:solidFill>
                            <a:schemeClr val="bg2"/>
                          </a:solidFill>
                          <a:effectLst/>
                          <a:latin typeface="+mn-lt"/>
                          <a:ea typeface="Calibri" panose="020F0502020204030204" pitchFamily="34" charset="0"/>
                          <a:cs typeface="Times New Roman" panose="02020603050405020304" pitchFamily="18" charset="0"/>
                        </a:rPr>
                        <a:t>TAI-le</a:t>
                      </a:r>
                      <a:endParaRPr lang="et-EE" sz="1000" b="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i="0" u="none" strike="noStrike" kern="1200"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Taaskasutatavus</a:t>
                      </a:r>
                      <a:r>
                        <a:rPr lang="et-EE" sz="10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ka väikearendustes kasutame võimaluses juba riigi teiste infosüsteemide jaoks loodud komponente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Arvestame RIHA, ISKE, koosvõimeraamistiku, ristfunktsionaalsete ja teiste riiklike nõuetega</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Riskid on kirjeldatud: faili Lisataotlused koond_2022-2025 lehel RES6.</a:t>
                      </a:r>
                      <a:endParaRPr lang="et-EE" sz="1000" b="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580472"/>
                  </a:ext>
                </a:extLst>
              </a:tr>
              <a:tr h="1101249">
                <a:tc>
                  <a:txBody>
                    <a:bodyPr/>
                    <a:lstStyle/>
                    <a:p>
                      <a:pPr marL="107315" indent="-90170"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8. Kasutajate grupid, kolmandad osapooled</a:t>
                      </a:r>
                      <a:endParaRPr lang="en-GB" sz="1000" b="1" kern="1200" baseline="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Sotsiaalministeerium (</a:t>
                      </a:r>
                      <a:r>
                        <a:rPr lang="et-EE" sz="1000" kern="1200" dirty="0" err="1">
                          <a:solidFill>
                            <a:schemeClr val="bg2"/>
                          </a:solidFill>
                          <a:effectLst/>
                          <a:latin typeface="+mn-lt"/>
                          <a:ea typeface="Calibri" panose="020F0502020204030204" pitchFamily="34" charset="0"/>
                          <a:cs typeface="Times New Roman" panose="02020603050405020304" pitchFamily="18" charset="0"/>
                        </a:rPr>
                        <a:t>SoM</a:t>
                      </a:r>
                      <a:r>
                        <a:rPr lang="et-EE" sz="1000" kern="1200" dirty="0">
                          <a:solidFill>
                            <a:schemeClr val="bg2"/>
                          </a:solidFill>
                          <a:effectLst/>
                          <a:latin typeface="+mn-lt"/>
                          <a:ea typeface="Calibri" panose="020F0502020204030204" pitchFamily="34" charset="0"/>
                          <a:cs typeface="Times New Roman" panose="02020603050405020304" pitchFamily="18" charset="0"/>
                        </a:rPr>
                        <a:t>),  Ravimiamet (RA),</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1000" kern="1200" dirty="0">
                          <a:solidFill>
                            <a:schemeClr val="bg2"/>
                          </a:solidFill>
                          <a:effectLst/>
                          <a:latin typeface="+mn-lt"/>
                          <a:ea typeface="Calibri" panose="020F0502020204030204" pitchFamily="34" charset="0"/>
                          <a:cs typeface="Times New Roman" panose="02020603050405020304" pitchFamily="18" charset="0"/>
                        </a:rPr>
                        <a:t>Terviseamet (TA), </a:t>
                      </a:r>
                      <a:r>
                        <a:rPr lang="et-EE" sz="1000" dirty="0">
                          <a:solidFill>
                            <a:schemeClr val="bg2"/>
                          </a:solidFill>
                          <a:effectLst/>
                          <a:latin typeface="+mn-lt"/>
                          <a:ea typeface="Calibri" panose="020F0502020204030204" pitchFamily="34" charset="0"/>
                          <a:cs typeface="Times New Roman" panose="02020603050405020304" pitchFamily="18" charset="0"/>
                        </a:rPr>
                        <a:t>Tervise Arengu Instituut (TAI)</a:t>
                      </a:r>
                    </a:p>
                    <a:p>
                      <a:pPr marL="171450" indent="-171450" algn="l">
                        <a:lnSpc>
                          <a:spcPct val="107000"/>
                        </a:lnSpc>
                        <a:spcAft>
                          <a:spcPts val="0"/>
                        </a:spcAft>
                        <a:buFont typeface="Arial" panose="020B0604020202020204" pitchFamily="34" charset="0"/>
                        <a:buChar char="•"/>
                      </a:pPr>
                      <a:endParaRPr lang="et-EE" sz="10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9. Projekti/tegevuse innovaatilisus</a:t>
                      </a:r>
                      <a:endParaRPr lang="en-GB" sz="1000" b="1" kern="1200" baseline="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dirty="0">
                          <a:solidFill>
                            <a:schemeClr val="bg2"/>
                          </a:solidFill>
                          <a:effectLst/>
                          <a:latin typeface="+mn-lt"/>
                          <a:ea typeface="Calibri" panose="020F0502020204030204" pitchFamily="34" charset="0"/>
                          <a:cs typeface="Times New Roman" panose="02020603050405020304" pitchFamily="18" charset="0"/>
                        </a:rPr>
                        <a:t>Baaseelarvest</a:t>
                      </a:r>
                      <a:r>
                        <a:rPr lang="et-EE" sz="1000" baseline="0" dirty="0">
                          <a:solidFill>
                            <a:schemeClr val="bg2"/>
                          </a:solidFill>
                          <a:effectLst/>
                          <a:latin typeface="+mn-lt"/>
                          <a:ea typeface="Calibri" panose="020F0502020204030204" pitchFamily="34" charset="0"/>
                          <a:cs typeface="Times New Roman" panose="02020603050405020304" pitchFamily="18" charset="0"/>
                        </a:rPr>
                        <a:t> arendusvajaduste lahendamine annab võimaluse infosüsteemid kaasaegsed hoida, mis omakorda toetab võimalusi innovatsiooniks</a:t>
                      </a:r>
                      <a:endParaRPr lang="et-EE" sz="10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marL="0" algn="l" defTabSz="675005" rtl="0" eaLnBrk="1" latinLnBrk="0" hangingPunct="1">
                        <a:lnSpc>
                          <a:spcPct val="107000"/>
                        </a:lnSpc>
                        <a:spcAft>
                          <a:spcPts val="0"/>
                        </a:spcAft>
                      </a:pPr>
                      <a:r>
                        <a:rPr lang="et-EE" sz="1000" b="1" kern="1200" dirty="0">
                          <a:solidFill>
                            <a:schemeClr val="bg2"/>
                          </a:solidFill>
                          <a:effectLst/>
                          <a:latin typeface="+mn-lt"/>
                          <a:ea typeface="Calibri" panose="020F0502020204030204" pitchFamily="34" charset="0"/>
                          <a:cs typeface="Times New Roman" panose="02020603050405020304" pitchFamily="18" charset="0"/>
                        </a:rPr>
                        <a:t>10. Muu</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oluline info, mida eelnevates lahtrites ei ole käsitletu</a:t>
                      </a:r>
                    </a:p>
                    <a:p>
                      <a:pPr marL="0" marR="0" lvl="0" indent="0" algn="l" defTabSz="675005" rtl="0" eaLnBrk="1" fontAlgn="auto" latinLnBrk="0" hangingPunct="1">
                        <a:lnSpc>
                          <a:spcPct val="107000"/>
                        </a:lnSpc>
                        <a:spcBef>
                          <a:spcPts val="0"/>
                        </a:spcBef>
                        <a:spcAft>
                          <a:spcPts val="0"/>
                        </a:spcAft>
                        <a:buClrTx/>
                        <a:buSzTx/>
                        <a:buFontTx/>
                        <a:buNone/>
                        <a:tabLst/>
                        <a:defRPr/>
                      </a:pPr>
                      <a:r>
                        <a:rPr lang="et-EE"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Tegemist on jätkusuutlikkuse tagamise taotlusega, mistõttu on oluline rahastuse jätkumine 2026. a ja edaspidi.</a:t>
                      </a:r>
                      <a:endParaRPr lang="en-GB" sz="10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endParaRPr>
                    </a:p>
                    <a:p>
                      <a:pPr marL="0" algn="l" defTabSz="675005" rtl="0" eaLnBrk="1" latinLnBrk="0" hangingPunct="1">
                        <a:lnSpc>
                          <a:spcPct val="107000"/>
                        </a:lnSpc>
                        <a:spcAft>
                          <a:spcPts val="0"/>
                        </a:spcAft>
                      </a:pPr>
                      <a:endParaRPr lang="et-EE" sz="1000" dirty="0">
                        <a:solidFill>
                          <a:schemeClr val="bg2"/>
                        </a:solidFill>
                        <a:effectLst/>
                        <a:latin typeface="+mn-lt"/>
                        <a:ea typeface="Calibri" panose="020F0502020204030204" pitchFamily="34" charset="0"/>
                        <a:cs typeface="Times New Roman" panose="02020603050405020304" pitchFamily="18" charset="0"/>
                      </a:endParaRPr>
                    </a:p>
                  </a:txBody>
                  <a:tcPr marL="37460" marR="3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847963"/>
                  </a:ext>
                </a:extLst>
              </a:tr>
            </a:tbl>
          </a:graphicData>
        </a:graphic>
      </p:graphicFrame>
    </p:spTree>
    <p:extLst>
      <p:ext uri="{BB962C8B-B14F-4D97-AF65-F5344CB8AC3E}">
        <p14:creationId xmlns:p14="http://schemas.microsoft.com/office/powerpoint/2010/main" val="223893421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isu kohatäide 10"/>
          <p:cNvGraphicFramePr>
            <a:graphicFrameLocks/>
          </p:cNvGraphicFramePr>
          <p:nvPr>
            <p:extLst>
              <p:ext uri="{D42A27DB-BD31-4B8C-83A1-F6EECF244321}">
                <p14:modId xmlns:p14="http://schemas.microsoft.com/office/powerpoint/2010/main" val="4025556629"/>
              </p:ext>
            </p:extLst>
          </p:nvPr>
        </p:nvGraphicFramePr>
        <p:xfrm>
          <a:off x="0" y="2"/>
          <a:ext cx="12160250" cy="6840535"/>
        </p:xfrm>
        <a:graphic>
          <a:graphicData uri="http://schemas.openxmlformats.org/drawingml/2006/table">
            <a:tbl>
              <a:tblPr firstRow="1" firstCol="1" bandRow="1"/>
              <a:tblGrid>
                <a:gridCol w="4500654">
                  <a:extLst>
                    <a:ext uri="{9D8B030D-6E8A-4147-A177-3AD203B41FA5}">
                      <a16:colId xmlns:a16="http://schemas.microsoft.com/office/drawing/2014/main" val="1078582206"/>
                    </a:ext>
                  </a:extLst>
                </a:gridCol>
                <a:gridCol w="1430395">
                  <a:extLst>
                    <a:ext uri="{9D8B030D-6E8A-4147-A177-3AD203B41FA5}">
                      <a16:colId xmlns:a16="http://schemas.microsoft.com/office/drawing/2014/main" val="540222432"/>
                    </a:ext>
                  </a:extLst>
                </a:gridCol>
                <a:gridCol w="1928754">
                  <a:extLst>
                    <a:ext uri="{9D8B030D-6E8A-4147-A177-3AD203B41FA5}">
                      <a16:colId xmlns:a16="http://schemas.microsoft.com/office/drawing/2014/main" val="729823776"/>
                    </a:ext>
                  </a:extLst>
                </a:gridCol>
                <a:gridCol w="4300447">
                  <a:extLst>
                    <a:ext uri="{9D8B030D-6E8A-4147-A177-3AD203B41FA5}">
                      <a16:colId xmlns:a16="http://schemas.microsoft.com/office/drawing/2014/main" val="89925652"/>
                    </a:ext>
                  </a:extLst>
                </a:gridCol>
              </a:tblGrid>
              <a:tr h="220481">
                <a:tc gridSpan="4">
                  <a:txBody>
                    <a:bodyPr/>
                    <a:lstStyle/>
                    <a:p>
                      <a:pPr marL="0" marR="0" lvl="0" indent="0" algn="l" defTabSz="912023" rtl="0" eaLnBrk="1" fontAlgn="auto" latinLnBrk="0" hangingPunct="1">
                        <a:lnSpc>
                          <a:spcPct val="107000"/>
                        </a:lnSpc>
                        <a:spcBef>
                          <a:spcPts val="0"/>
                        </a:spcBef>
                        <a:spcAft>
                          <a:spcPts val="0"/>
                        </a:spcAft>
                        <a:buClrTx/>
                        <a:buSzTx/>
                        <a:buFontTx/>
                        <a:buNone/>
                        <a:tabLst/>
                        <a:defRPr/>
                      </a:pPr>
                      <a:r>
                        <a:rPr lang="et-EE" sz="1200" b="1" i="0" u="none" strike="noStrike" cap="none" spc="0" baseline="0" dirty="0">
                          <a:solidFill>
                            <a:schemeClr val="bg2"/>
                          </a:solidFill>
                          <a:effectLst/>
                          <a:uFillTx/>
                          <a:latin typeface="Raleway" panose="020B0503030101060003" pitchFamily="34" charset="0"/>
                          <a:ea typeface="+mn-ea"/>
                          <a:cs typeface="+mn-cs"/>
                          <a:sym typeface="Aino Regular"/>
                        </a:rPr>
                        <a:t>RES7 / Tervise ja Heaolu Infosüsteemide Keskus / Tervise infosüsteemi (TIS) teenuste jätkusuutlikkuse tagamine/ </a:t>
                      </a:r>
                      <a:r>
                        <a:rPr lang="et-EE" sz="1200" b="1" i="0" u="none" strike="noStrike" cap="none" spc="0" baseline="0" dirty="0">
                          <a:solidFill>
                            <a:srgbClr val="0000FF"/>
                          </a:solidFill>
                          <a:effectLst/>
                          <a:uFillTx/>
                          <a:latin typeface="Raleway" panose="020B0503030101060003" pitchFamily="34" charset="0"/>
                          <a:ea typeface="+mn-ea"/>
                          <a:cs typeface="+mn-cs"/>
                          <a:sym typeface="Aino Regular"/>
                        </a:rPr>
                        <a:t>5 073 946</a:t>
                      </a:r>
                      <a:r>
                        <a:rPr lang="et-EE" sz="1200" b="1" i="0" u="none" strike="noStrike" cap="none" spc="0" baseline="0" dirty="0">
                          <a:solidFill>
                            <a:schemeClr val="bg2"/>
                          </a:solidFill>
                          <a:effectLst/>
                          <a:uFillTx/>
                          <a:latin typeface="Raleway" panose="020B0503030101060003" pitchFamily="34" charset="0"/>
                          <a:ea typeface="+mn-ea"/>
                          <a:cs typeface="+mn-cs"/>
                          <a:sym typeface="Aino Regular"/>
                        </a:rPr>
                        <a:t>+KM, </a:t>
                      </a:r>
                      <a:r>
                        <a:rPr lang="et-EE" sz="1200" b="1" i="0" u="none" strike="noStrike" cap="none" spc="0" baseline="0" dirty="0">
                          <a:solidFill>
                            <a:srgbClr val="0000FF"/>
                          </a:solidFill>
                          <a:effectLst/>
                          <a:uFillTx/>
                          <a:latin typeface="Raleway" panose="020B0503030101060003" pitchFamily="34" charset="0"/>
                          <a:ea typeface="+mn-ea"/>
                          <a:cs typeface="+mn-cs"/>
                          <a:sym typeface="Aino Regular"/>
                        </a:rPr>
                        <a:t>2022: 995 346 eurot</a:t>
                      </a:r>
                      <a:endParaRPr lang="en-GB" sz="1200" b="1" i="0" u="none" strike="noStrike" cap="none" spc="0" baseline="0" dirty="0">
                        <a:solidFill>
                          <a:srgbClr val="0000FF"/>
                        </a:solidFill>
                        <a:effectLst/>
                        <a:uFillTx/>
                        <a:latin typeface="Raleway" panose="020B0503030101060003" pitchFamily="34" charset="0"/>
                        <a:ea typeface="+mn-ea"/>
                        <a:cs typeface="+mn-cs"/>
                        <a:sym typeface="Aino Regular"/>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t-EE"/>
                    </a:p>
                  </a:txBody>
                  <a:tcPr/>
                </a:tc>
                <a:tc hMerge="1">
                  <a:txBody>
                    <a:bodyPr/>
                    <a:lstStyle/>
                    <a:p>
                      <a:endParaRPr lang="en-US"/>
                    </a:p>
                  </a:txBody>
                  <a:tcPr/>
                </a:tc>
                <a:extLst>
                  <a:ext uri="{0D108BD9-81ED-4DB2-BD59-A6C34878D82A}">
                    <a16:rowId xmlns:a16="http://schemas.microsoft.com/office/drawing/2014/main" val="2972045553"/>
                  </a:ext>
                </a:extLst>
              </a:tr>
              <a:tr h="1655013">
                <a:tc gridSpan="2">
                  <a:txBody>
                    <a:bodyPr/>
                    <a:lstStyle/>
                    <a:p>
                      <a:pPr algn="l">
                        <a:lnSpc>
                          <a:spcPct val="107000"/>
                        </a:lnSpc>
                        <a:spcAft>
                          <a:spcPts val="0"/>
                        </a:spcAft>
                      </a:pPr>
                      <a:r>
                        <a:rPr lang="et-EE" sz="900" b="1" dirty="0">
                          <a:solidFill>
                            <a:schemeClr val="bg2"/>
                          </a:solidFill>
                          <a:effectLst/>
                          <a:latin typeface="+mj-lt"/>
                          <a:ea typeface="Roboto" panose="02000000000000000000" pitchFamily="2" charset="0"/>
                          <a:cs typeface="Times New Roman" panose="02020603050405020304" pitchFamily="18" charset="0"/>
                        </a:rPr>
                        <a:t>1. Probleem:</a:t>
                      </a:r>
                      <a:r>
                        <a:rPr lang="et-EE" sz="900" b="1" baseline="0" dirty="0">
                          <a:solidFill>
                            <a:schemeClr val="bg2"/>
                          </a:solidFill>
                          <a:effectLst/>
                          <a:latin typeface="+mj-lt"/>
                          <a:ea typeface="Roboto" panose="02000000000000000000" pitchFamily="2" charset="0"/>
                          <a:cs typeface="Times New Roman" panose="02020603050405020304" pitchFamily="18" charset="0"/>
                        </a:rPr>
                        <a:t> </a:t>
                      </a:r>
                      <a:r>
                        <a:rPr lang="et-EE" sz="900" b="0" baseline="0" dirty="0">
                          <a:solidFill>
                            <a:schemeClr val="bg2"/>
                          </a:solidFill>
                          <a:effectLst/>
                          <a:latin typeface="+mj-lt"/>
                          <a:ea typeface="Roboto" panose="02000000000000000000" pitchFamily="2" charset="0"/>
                          <a:cs typeface="Times New Roman" panose="02020603050405020304" pitchFamily="18" charset="0"/>
                        </a:rPr>
                        <a:t>TIS on disainitud </a:t>
                      </a:r>
                      <a:r>
                        <a:rPr lang="et-EE" sz="900" b="0" kern="1200" baseline="0" dirty="0">
                          <a:solidFill>
                            <a:schemeClr val="bg2"/>
                          </a:solidFill>
                          <a:effectLst/>
                          <a:latin typeface="+mj-lt"/>
                          <a:ea typeface="Roboto" panose="02000000000000000000" pitchFamily="2" charset="0"/>
                          <a:cs typeface="Times New Roman" panose="02020603050405020304" pitchFamily="18" charset="0"/>
                        </a:rPr>
                        <a:t>aastal 2007, mil </a:t>
                      </a:r>
                      <a:r>
                        <a:rPr lang="et-EE" sz="900" b="0" baseline="0" dirty="0">
                          <a:solidFill>
                            <a:schemeClr val="bg2"/>
                          </a:solidFill>
                          <a:effectLst/>
                          <a:latin typeface="+mj-lt"/>
                          <a:ea typeface="Roboto" panose="02000000000000000000" pitchFamily="2" charset="0"/>
                          <a:cs typeface="Times New Roman" panose="02020603050405020304" pitchFamily="18" charset="0"/>
                        </a:rPr>
                        <a:t>nõuded infosüsteemile ei arvestatud vajadusega teenindada korraga tänast teenuste kasutajate hulka</a:t>
                      </a:r>
                      <a:endParaRPr lang="en-GB" sz="900" b="0" dirty="0">
                        <a:solidFill>
                          <a:schemeClr val="bg2"/>
                        </a:solidFill>
                        <a:effectLst/>
                        <a:latin typeface="+mj-lt"/>
                        <a:ea typeface="Roboto" panose="02000000000000000000" pitchFamily="2" charset="0"/>
                        <a:cs typeface="Times New Roman" panose="02020603050405020304" pitchFamily="18" charset="0"/>
                      </a:endParaRPr>
                    </a:p>
                    <a:p>
                      <a:pPr algn="l">
                        <a:lnSpc>
                          <a:spcPct val="107000"/>
                        </a:lnSpc>
                        <a:spcAft>
                          <a:spcPts val="0"/>
                        </a:spcAft>
                      </a:pPr>
                      <a:r>
                        <a:rPr lang="et-EE" sz="900" b="1" dirty="0">
                          <a:solidFill>
                            <a:schemeClr val="bg2"/>
                          </a:solidFill>
                          <a:effectLst/>
                          <a:latin typeface="+mj-lt"/>
                          <a:ea typeface="Roboto" panose="02000000000000000000" pitchFamily="2" charset="0"/>
                          <a:cs typeface="Times New Roman" panose="02020603050405020304" pitchFamily="18" charset="0"/>
                        </a:rPr>
                        <a:t>1.1 Projekti eesmärk </a:t>
                      </a:r>
                      <a:r>
                        <a:rPr lang="et-EE" sz="900" b="0" baseline="0" dirty="0">
                          <a:solidFill>
                            <a:schemeClr val="bg2"/>
                          </a:solidFill>
                          <a:effectLst/>
                          <a:latin typeface="+mj-lt"/>
                          <a:ea typeface="Roboto" panose="02000000000000000000" pitchFamily="2" charset="0"/>
                          <a:cs typeface="Times New Roman" panose="02020603050405020304" pitchFamily="18" charset="0"/>
                        </a:rPr>
                        <a:t>Ajakohastada infosüsteemi komponente ja arhitektuuri, et vastata kasutajate kasvanud nõuetele ja ootustele</a:t>
                      </a:r>
                    </a:p>
                    <a:p>
                      <a:pPr marL="0" marR="0" lvl="0" indent="0" algn="l" defTabSz="676765" rtl="0" eaLnBrk="1" fontAlgn="auto" latinLnBrk="0" hangingPunct="1">
                        <a:lnSpc>
                          <a:spcPct val="107000"/>
                        </a:lnSpc>
                        <a:spcBef>
                          <a:spcPts val="0"/>
                        </a:spcBef>
                        <a:spcAft>
                          <a:spcPts val="0"/>
                        </a:spcAft>
                        <a:buClrTx/>
                        <a:buSzTx/>
                        <a:buFontTx/>
                        <a:buNone/>
                        <a:tabLst/>
                        <a:defRPr/>
                      </a:pPr>
                      <a:r>
                        <a:rPr lang="et-EE" sz="900" b="1" kern="1200" baseline="0" dirty="0">
                          <a:solidFill>
                            <a:schemeClr val="bg2"/>
                          </a:solidFill>
                          <a:effectLst/>
                          <a:latin typeface="+mn-lt"/>
                          <a:ea typeface="Calibri" panose="020F0502020204030204" pitchFamily="34" charset="0"/>
                          <a:cs typeface="Times New Roman" panose="02020603050405020304" pitchFamily="18" charset="0"/>
                        </a:rPr>
                        <a:t>1.2 </a:t>
                      </a:r>
                      <a:r>
                        <a:rPr lang="et-EE" sz="900" b="1" kern="1200" baseline="0" dirty="0" err="1">
                          <a:solidFill>
                            <a:schemeClr val="bg2"/>
                          </a:solidFill>
                          <a:effectLst/>
                          <a:latin typeface="+mn-lt"/>
                          <a:ea typeface="Calibri" panose="020F0502020204030204" pitchFamily="34" charset="0"/>
                          <a:cs typeface="Times New Roman" panose="02020603050405020304" pitchFamily="18" charset="0"/>
                        </a:rPr>
                        <a:t>SFi</a:t>
                      </a:r>
                      <a:r>
                        <a:rPr lang="et-EE" sz="900" b="1" kern="1200" baseline="0" dirty="0">
                          <a:solidFill>
                            <a:schemeClr val="bg2"/>
                          </a:solidFill>
                          <a:effectLst/>
                          <a:latin typeface="+mn-lt"/>
                          <a:ea typeface="Calibri" panose="020F0502020204030204" pitchFamily="34" charset="0"/>
                          <a:cs typeface="Times New Roman" panose="02020603050405020304" pitchFamily="18" charset="0"/>
                        </a:rPr>
                        <a:t> projektiga seos </a:t>
                      </a:r>
                      <a:r>
                        <a:rPr lang="et-EE" sz="900" b="0" kern="1200" baseline="0" dirty="0">
                          <a:solidFill>
                            <a:schemeClr val="bg2"/>
                          </a:solidFill>
                          <a:effectLst/>
                          <a:latin typeface="+mn-lt"/>
                          <a:ea typeface="Calibri" panose="020F0502020204030204" pitchFamily="34" charset="0"/>
                          <a:cs typeface="Times New Roman" panose="02020603050405020304" pitchFamily="18" charset="0"/>
                        </a:rPr>
                        <a:t>puudub</a:t>
                      </a:r>
                      <a:endParaRPr lang="et-EE" sz="900" b="0" kern="1200" baseline="0" dirty="0">
                        <a:solidFill>
                          <a:schemeClr val="bg2"/>
                        </a:solidFill>
                        <a:effectLst/>
                        <a:latin typeface="+mn-lt"/>
                        <a:ea typeface="Roboto" panose="02000000000000000000" pitchFamily="2" charset="0"/>
                        <a:cs typeface="Times New Roman" panose="02020603050405020304" pitchFamily="18" charset="0"/>
                      </a:endParaRPr>
                    </a:p>
                    <a:p>
                      <a:pPr marL="0" marR="0" lvl="0" indent="0" algn="l" defTabSz="675026" rtl="0" eaLnBrk="1" fontAlgn="auto" latinLnBrk="0" hangingPunct="1">
                        <a:lnSpc>
                          <a:spcPct val="107000"/>
                        </a:lnSpc>
                        <a:spcBef>
                          <a:spcPts val="0"/>
                        </a:spcBef>
                        <a:spcAft>
                          <a:spcPts val="0"/>
                        </a:spcAft>
                        <a:buClrTx/>
                        <a:buSzTx/>
                        <a:buFontTx/>
                        <a:buNone/>
                        <a:tabLst/>
                        <a:defRPr/>
                      </a:pPr>
                      <a:r>
                        <a:rPr lang="et-EE" sz="900" b="1" kern="1200" baseline="0" dirty="0">
                          <a:solidFill>
                            <a:schemeClr val="bg2"/>
                          </a:solidFill>
                          <a:effectLst/>
                          <a:latin typeface="+mn-lt"/>
                          <a:ea typeface="Calibri" panose="020F0502020204030204" pitchFamily="34" charset="0"/>
                          <a:cs typeface="Times New Roman" panose="02020603050405020304" pitchFamily="18" charset="0"/>
                        </a:rPr>
                        <a:t>1.3 Mitterahastamise tagajärg</a:t>
                      </a:r>
                      <a:r>
                        <a:rPr lang="et-EE" sz="900" b="0" kern="1200" baseline="0" dirty="0">
                          <a:solidFill>
                            <a:schemeClr val="bg2"/>
                          </a:solidFill>
                          <a:effectLst/>
                          <a:latin typeface="+mn-lt"/>
                          <a:ea typeface="Calibri" panose="020F0502020204030204" pitchFamily="34" charset="0"/>
                          <a:cs typeface="Times New Roman" panose="02020603050405020304" pitchFamily="18" charset="0"/>
                        </a:rPr>
                        <a:t> Taotluse mitterahastamisel ei ole võimalik tagada õigusaktidega kooskõlas teenuste tagamist tervise valdkonnas</a:t>
                      </a:r>
                      <a:endParaRPr lang="en-GB" sz="900" b="1"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26" rtl="0" eaLnBrk="1" fontAlgn="auto" latinLnBrk="0" hangingPunct="1">
                        <a:lnSpc>
                          <a:spcPct val="107000"/>
                        </a:lnSpc>
                        <a:spcBef>
                          <a:spcPts val="0"/>
                        </a:spcBef>
                        <a:spcAft>
                          <a:spcPts val="0"/>
                        </a:spcAft>
                        <a:buClrTx/>
                        <a:buSzTx/>
                        <a:buFontTx/>
                        <a:buNone/>
                        <a:tabLst/>
                        <a:defRPr/>
                      </a:pPr>
                      <a:endParaRPr lang="en-GB" sz="900" b="0" kern="1200" dirty="0">
                        <a:solidFill>
                          <a:schemeClr val="bg2"/>
                        </a:solidFill>
                        <a:effectLst/>
                        <a:latin typeface="+mj-lt"/>
                        <a:ea typeface="Roboto" panose="02000000000000000000" pitchFamily="2"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l" defTabSz="912023" rtl="0" latinLnBrk="0">
                        <a:lnSpc>
                          <a:spcPct val="107000"/>
                        </a:lnSpc>
                        <a:spcBef>
                          <a:spcPts val="0"/>
                        </a:spcBef>
                        <a:spcAft>
                          <a:spcPts val="0"/>
                        </a:spcAft>
                        <a:buClrTx/>
                        <a:buSzTx/>
                        <a:buFont typeface="Arial" panose="020B0604020202020204" pitchFamily="34" charset="0"/>
                        <a:buNone/>
                        <a:tabLst/>
                      </a:pPr>
                      <a:r>
                        <a:rPr lang="et-EE" sz="900" b="1" kern="1200" dirty="0">
                          <a:solidFill>
                            <a:schemeClr val="bg2"/>
                          </a:solidFill>
                          <a:effectLst/>
                          <a:latin typeface="+mn-lt"/>
                          <a:ea typeface="Calibri" panose="020F0502020204030204" pitchFamily="34" charset="0"/>
                          <a:cs typeface="Times New Roman" panose="02020603050405020304" pitchFamily="18" charset="0"/>
                        </a:rPr>
                        <a:t>1.4 Panustab alljärgnevasse</a:t>
                      </a:r>
                      <a:r>
                        <a:rPr lang="et-EE" sz="900" b="1" kern="1200" baseline="0" dirty="0">
                          <a:solidFill>
                            <a:schemeClr val="bg2"/>
                          </a:solidFill>
                          <a:effectLst/>
                          <a:latin typeface="+mn-lt"/>
                          <a:ea typeface="Calibri" panose="020F0502020204030204" pitchFamily="34" charset="0"/>
                          <a:cs typeface="Times New Roman" panose="02020603050405020304" pitchFamily="18" charset="0"/>
                        </a:rPr>
                        <a:t> teenusesse ja eesmärkidesse</a:t>
                      </a:r>
                      <a:br>
                        <a:rPr lang="et-EE" sz="900" b="1" kern="1200" baseline="0" dirty="0">
                          <a:solidFill>
                            <a:schemeClr val="bg2"/>
                          </a:solidFill>
                          <a:effectLst/>
                          <a:latin typeface="+mn-lt"/>
                          <a:ea typeface="Calibri" panose="020F0502020204030204" pitchFamily="34" charset="0"/>
                          <a:cs typeface="Times New Roman" panose="02020603050405020304" pitchFamily="18" charset="0"/>
                        </a:rPr>
                      </a:br>
                      <a:r>
                        <a:rPr lang="et-EE"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Panustab </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hästi</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toimiv</a:t>
                      </a:r>
                      <a:r>
                        <a:rPr lang="et-EE"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asse</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keskkond</a:t>
                      </a:r>
                      <a:r>
                        <a:rPr lang="et-EE"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a</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nutikate</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a:t>
                      </a:r>
                      <a:r>
                        <a:rPr lang="et-EE"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I</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KT-</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lahenduste</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kasutuselevõtuks</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ja </a:t>
                      </a:r>
                      <a:r>
                        <a:rPr lang="en-US"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loomiseks</a:t>
                      </a:r>
                      <a:r>
                        <a:rPr lang="en-US"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a:t>
                      </a:r>
                      <a:r>
                        <a:rPr lang="et-EE" sz="900" b="0" i="0" u="none" strike="noStrike" kern="1200" cap="none" spc="0" baseline="0" noProof="0" dirty="0">
                          <a:solidFill>
                            <a:schemeClr val="bg2"/>
                          </a:solidFill>
                          <a:effectLst/>
                          <a:uFillTx/>
                          <a:latin typeface="+mj-lt"/>
                          <a:ea typeface="Calibri" panose="020F0502020204030204" pitchFamily="34" charset="0"/>
                          <a:cs typeface="Times New Roman" panose="02020603050405020304" pitchFamily="18" charset="0"/>
                          <a:sym typeface="Aino Regular"/>
                        </a:rPr>
                        <a:t> </a:t>
                      </a:r>
                    </a:p>
                    <a:p>
                      <a:pPr marL="0" marR="0" indent="0" algn="l" defTabSz="912023" rtl="0" latinLnBrk="0">
                        <a:lnSpc>
                          <a:spcPct val="107000"/>
                        </a:lnSpc>
                        <a:spcBef>
                          <a:spcPts val="0"/>
                        </a:spcBef>
                        <a:spcAft>
                          <a:spcPts val="0"/>
                        </a:spcAft>
                        <a:buClrTx/>
                        <a:buSzTx/>
                        <a:buFont typeface="Arial" panose="020B0604020202020204" pitchFamily="34" charset="0"/>
                        <a:buNone/>
                        <a:tabLst/>
                      </a:pPr>
                      <a:r>
                        <a:rPr lang="et-EE" sz="900" b="0" i="0" u="none" strike="noStrike" kern="1200" cap="none" spc="0" baseline="0" noProof="0" dirty="0">
                          <a:solidFill>
                            <a:schemeClr val="bg2"/>
                          </a:solidFill>
                          <a:effectLst/>
                          <a:uFillTx/>
                          <a:latin typeface="+mj-lt"/>
                          <a:ea typeface="Calibri" panose="020F0502020204030204" pitchFamily="34" charset="0"/>
                          <a:cs typeface="Times New Roman" panose="02020603050405020304" pitchFamily="18" charset="0"/>
                          <a:sym typeface="Aino Regular"/>
                        </a:rPr>
                        <a:t>P</a:t>
                      </a:r>
                      <a:r>
                        <a:rPr lang="et-EE"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anustab</a:t>
                      </a:r>
                      <a:r>
                        <a:rPr lang="et-EE"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kõigisse tervise teenustesse ja  kõiki 3 tervise tulemusvaldkonna programmi: tervist toetava keskkonna, tervist toetava valikute ja </a:t>
                      </a:r>
                      <a:r>
                        <a:rPr lang="et-EE" sz="900" b="0" i="0" u="none" strike="noStrike" kern="1200" cap="none" spc="0" baseline="0" dirty="0" err="1">
                          <a:solidFill>
                            <a:schemeClr val="bg2"/>
                          </a:solidFill>
                          <a:effectLst/>
                          <a:uFillTx/>
                          <a:latin typeface="+mj-lt"/>
                          <a:ea typeface="Calibri" panose="020F0502020204030204" pitchFamily="34" charset="0"/>
                          <a:cs typeface="Times New Roman" panose="02020603050405020304" pitchFamily="18" charset="0"/>
                          <a:sym typeface="Aino Regular"/>
                        </a:rPr>
                        <a:t>inimkeske</a:t>
                      </a:r>
                      <a:r>
                        <a:rPr lang="et-EE" sz="900" b="0" i="0" u="none" strike="noStrike" kern="1200" cap="none" spc="0" baseline="0" dirty="0">
                          <a:solidFill>
                            <a:schemeClr val="bg2"/>
                          </a:solidFill>
                          <a:effectLst/>
                          <a:uFillTx/>
                          <a:latin typeface="+mj-lt"/>
                          <a:ea typeface="Calibri" panose="020F0502020204030204" pitchFamily="34" charset="0"/>
                          <a:cs typeface="Times New Roman" panose="02020603050405020304" pitchFamily="18" charset="0"/>
                          <a:sym typeface="Aino Regular"/>
                        </a:rPr>
                        <a:t> tervishoiu programmi</a:t>
                      </a:r>
                      <a:br>
                        <a:rPr lang="et-EE" sz="900" b="0" kern="1200" baseline="0" dirty="0">
                          <a:solidFill>
                            <a:schemeClr val="bg2"/>
                          </a:solidFill>
                          <a:effectLst/>
                          <a:latin typeface="+mj-lt"/>
                          <a:ea typeface="Calibri" panose="020F0502020204030204" pitchFamily="34" charset="0"/>
                          <a:cs typeface="Times New Roman" panose="02020603050405020304" pitchFamily="18" charset="0"/>
                        </a:rPr>
                      </a:br>
                      <a:r>
                        <a:rPr lang="et-EE" sz="900" b="1" kern="1200" dirty="0">
                          <a:solidFill>
                            <a:schemeClr val="bg2"/>
                          </a:solidFill>
                          <a:effectLst/>
                          <a:latin typeface="+mn-lt"/>
                          <a:ea typeface="Calibri" panose="020F0502020204030204" pitchFamily="34" charset="0"/>
                          <a:cs typeface="Times New Roman" panose="02020603050405020304" pitchFamily="18" charset="0"/>
                        </a:rPr>
                        <a:t>1.5  Panustab järgnevatele</a:t>
                      </a:r>
                      <a:r>
                        <a:rPr lang="et-EE" sz="900" b="1" kern="1200" baseline="0" dirty="0">
                          <a:solidFill>
                            <a:schemeClr val="bg2"/>
                          </a:solidFill>
                          <a:effectLst/>
                          <a:latin typeface="+mn-lt"/>
                          <a:ea typeface="Calibri" panose="020F0502020204030204" pitchFamily="34" charset="0"/>
                          <a:cs typeface="Times New Roman" panose="02020603050405020304" pitchFamily="18" charset="0"/>
                        </a:rPr>
                        <a:t> suunistele:</a:t>
                      </a:r>
                    </a:p>
                    <a:p>
                      <a:pPr marL="0" indent="0" algn="l" defTabSz="675010" rtl="0" eaLnBrk="1" latinLnBrk="0" hangingPunct="1">
                        <a:lnSpc>
                          <a:spcPct val="107000"/>
                        </a:lnSpc>
                        <a:spcAft>
                          <a:spcPts val="0"/>
                        </a:spcAft>
                        <a:buFont typeface="Arial" panose="020B0604020202020204" pitchFamily="34" charset="0"/>
                        <a:buNone/>
                      </a:pPr>
                      <a:r>
                        <a:rPr lang="et-EE" sz="900" kern="1200" dirty="0">
                          <a:solidFill>
                            <a:schemeClr val="bg2"/>
                          </a:solidFill>
                          <a:effectLst/>
                          <a:latin typeface="+mn-lt"/>
                          <a:ea typeface="Calibri" panose="020F0502020204030204" pitchFamily="34" charset="0"/>
                          <a:cs typeface="Times New Roman" panose="02020603050405020304" pitchFamily="18" charset="0"/>
                        </a:rPr>
                        <a:t>[ ] Kratid</a:t>
                      </a:r>
                    </a:p>
                    <a:p>
                      <a:pPr marL="0" indent="0" algn="l" defTabSz="675010" rtl="0" eaLnBrk="1" latinLnBrk="0" hangingPunct="1">
                        <a:lnSpc>
                          <a:spcPct val="107000"/>
                        </a:lnSpc>
                        <a:spcAft>
                          <a:spcPts val="0"/>
                        </a:spcAft>
                        <a:buFont typeface="Arial" panose="020B0604020202020204" pitchFamily="34" charset="0"/>
                        <a:buNone/>
                      </a:pPr>
                      <a:r>
                        <a:rPr lang="et-EE" sz="900" kern="1200" dirty="0">
                          <a:solidFill>
                            <a:schemeClr val="bg2"/>
                          </a:solidFill>
                          <a:effectLst/>
                          <a:latin typeface="+mn-lt"/>
                          <a:ea typeface="Calibri" panose="020F0502020204030204" pitchFamily="34" charset="0"/>
                          <a:cs typeface="Times New Roman" panose="02020603050405020304" pitchFamily="18" charset="0"/>
                        </a:rPr>
                        <a:t>[X] Sündmuspõhised ja/või proaktiivsed teenused</a:t>
                      </a:r>
                    </a:p>
                    <a:p>
                      <a:pPr marL="0" indent="0" algn="l" defTabSz="675010" rtl="0" eaLnBrk="1" latinLnBrk="0" hangingPunct="1">
                        <a:lnSpc>
                          <a:spcPct val="107000"/>
                        </a:lnSpc>
                        <a:spcAft>
                          <a:spcPts val="0"/>
                        </a:spcAft>
                        <a:buFont typeface="Arial" panose="020B0604020202020204" pitchFamily="34" charset="0"/>
                        <a:buNone/>
                      </a:pPr>
                      <a:r>
                        <a:rPr lang="et-EE" sz="900" kern="1200" dirty="0">
                          <a:solidFill>
                            <a:schemeClr val="bg2"/>
                          </a:solidFill>
                          <a:effectLst/>
                          <a:latin typeface="+mn-lt"/>
                          <a:ea typeface="Calibri" panose="020F0502020204030204" pitchFamily="34" charset="0"/>
                          <a:cs typeface="Times New Roman" panose="02020603050405020304" pitchFamily="18" charset="0"/>
                        </a:rPr>
                        <a:t>[X] Pilvetehnoloogia kasutuselevõtt</a:t>
                      </a:r>
                    </a:p>
                    <a:p>
                      <a:pPr marL="0" indent="0" algn="l" defTabSz="675010" rtl="0" eaLnBrk="1" latinLnBrk="0" hangingPunct="1">
                        <a:lnSpc>
                          <a:spcPct val="107000"/>
                        </a:lnSpc>
                        <a:spcAft>
                          <a:spcPts val="0"/>
                        </a:spcAft>
                        <a:buFont typeface="Arial" panose="020B0604020202020204" pitchFamily="34" charset="0"/>
                        <a:buNone/>
                      </a:pPr>
                      <a:r>
                        <a:rPr lang="et-EE" sz="900" kern="1200" dirty="0">
                          <a:solidFill>
                            <a:schemeClr val="bg2"/>
                          </a:solidFill>
                          <a:effectLst/>
                          <a:latin typeface="+mn-lt"/>
                          <a:ea typeface="Calibri" panose="020F0502020204030204" pitchFamily="34" charset="0"/>
                          <a:cs typeface="Times New Roman" panose="02020603050405020304" pitchFamily="18" charset="0"/>
                        </a:rPr>
                        <a:t>[X] Andmehaldus</a:t>
                      </a:r>
                    </a:p>
                    <a:p>
                      <a:pPr marL="0" indent="0" algn="l" defTabSz="675010" rtl="0" eaLnBrk="1" latinLnBrk="0" hangingPunct="1">
                        <a:lnSpc>
                          <a:spcPct val="107000"/>
                        </a:lnSpc>
                        <a:spcAft>
                          <a:spcPts val="0"/>
                        </a:spcAft>
                        <a:buFont typeface="Arial" panose="020B0604020202020204" pitchFamily="34" charset="0"/>
                        <a:buNone/>
                      </a:pPr>
                      <a:r>
                        <a:rPr lang="et-EE" sz="900" kern="1200" dirty="0">
                          <a:solidFill>
                            <a:schemeClr val="bg2"/>
                          </a:solidFill>
                          <a:effectLst/>
                          <a:latin typeface="+mn-lt"/>
                          <a:ea typeface="Calibri" panose="020F0502020204030204" pitchFamily="34" charset="0"/>
                          <a:cs typeface="Times New Roman" panose="02020603050405020304" pitchFamily="18" charset="0"/>
                        </a:rPr>
                        <a:t>[X] </a:t>
                      </a:r>
                      <a:r>
                        <a:rPr lang="et-EE" sz="900" kern="1200" dirty="0" err="1">
                          <a:solidFill>
                            <a:schemeClr val="bg2"/>
                          </a:solidFill>
                          <a:effectLst/>
                          <a:latin typeface="+mn-lt"/>
                          <a:ea typeface="Calibri" panose="020F0502020204030204" pitchFamily="34" charset="0"/>
                          <a:cs typeface="Times New Roman" panose="02020603050405020304" pitchFamily="18" charset="0"/>
                        </a:rPr>
                        <a:t>Küberturve</a:t>
                      </a:r>
                      <a:endParaRPr lang="et-EE" sz="90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900" kern="1200" dirty="0">
                          <a:solidFill>
                            <a:schemeClr val="bg2"/>
                          </a:solidFill>
                          <a:effectLst/>
                          <a:latin typeface="+mn-lt"/>
                          <a:ea typeface="Calibri" panose="020F0502020204030204" pitchFamily="34" charset="0"/>
                          <a:cs typeface="Times New Roman" panose="02020603050405020304" pitchFamily="18" charset="0"/>
                        </a:rPr>
                        <a:t>[X] TOP 10 äriteenuste kvaliteet</a:t>
                      </a: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260763195"/>
                  </a:ext>
                </a:extLst>
              </a:tr>
              <a:tr h="2109007">
                <a:tc>
                  <a:txBody>
                    <a:bodyPr/>
                    <a:lstStyle/>
                    <a:p>
                      <a:pPr algn="l">
                        <a:lnSpc>
                          <a:spcPct val="107000"/>
                        </a:lnSpc>
                        <a:spcAft>
                          <a:spcPts val="0"/>
                        </a:spcAft>
                      </a:pPr>
                      <a:r>
                        <a:rPr lang="et-EE" sz="900" b="1" dirty="0">
                          <a:solidFill>
                            <a:schemeClr val="bg2"/>
                          </a:solidFill>
                          <a:effectLst/>
                          <a:latin typeface="+mj-lt"/>
                          <a:ea typeface="Times New Roman" panose="02020603050405020304" pitchFamily="18" charset="0"/>
                          <a:cs typeface="Times New Roman" panose="02020603050405020304" pitchFamily="18" charset="0"/>
                        </a:rPr>
                        <a:t>2. Hetkeolukord</a:t>
                      </a:r>
                    </a:p>
                    <a:p>
                      <a:pPr marL="171450" indent="-171450" algn="l">
                        <a:lnSpc>
                          <a:spcPct val="107000"/>
                        </a:lnSpc>
                        <a:spcAft>
                          <a:spcPts val="0"/>
                        </a:spcAft>
                        <a:buFont typeface="Arial" panose="020B0604020202020204" pitchFamily="34" charset="0"/>
                        <a:buChar char="•"/>
                      </a:pPr>
                      <a:r>
                        <a:rPr lang="et-EE" sz="900" b="0" dirty="0">
                          <a:solidFill>
                            <a:schemeClr val="bg2"/>
                          </a:solidFill>
                          <a:effectLst/>
                          <a:latin typeface="+mj-lt"/>
                          <a:ea typeface="Roboto" panose="02000000000000000000" pitchFamily="2" charset="0"/>
                          <a:cs typeface="Times New Roman" panose="02020603050405020304" pitchFamily="18" charset="0"/>
                        </a:rPr>
                        <a:t>TIS </a:t>
                      </a:r>
                      <a:r>
                        <a:rPr lang="et-EE" sz="900" b="0" baseline="0" dirty="0">
                          <a:solidFill>
                            <a:schemeClr val="bg2"/>
                          </a:solidFill>
                          <a:effectLst/>
                          <a:latin typeface="+mj-lt"/>
                          <a:ea typeface="Roboto" panose="02000000000000000000" pitchFamily="2" charset="0"/>
                          <a:cs typeface="Times New Roman" panose="02020603050405020304" pitchFamily="18" charset="0"/>
                        </a:rPr>
                        <a:t>käivitati 2008. a ning seda hakati analüüsima ja disainima veelgi varem. Sel ajal ei nähtud ette, et </a:t>
                      </a:r>
                      <a:r>
                        <a:rPr lang="et-EE" sz="900" b="0" baseline="0" dirty="0" err="1">
                          <a:solidFill>
                            <a:schemeClr val="bg2"/>
                          </a:solidFill>
                          <a:effectLst/>
                          <a:latin typeface="+mj-lt"/>
                          <a:ea typeface="Roboto" panose="02000000000000000000" pitchFamily="2" charset="0"/>
                          <a:cs typeface="Times New Roman" panose="02020603050405020304" pitchFamily="18" charset="0"/>
                        </a:rPr>
                        <a:t>TISi</a:t>
                      </a:r>
                      <a:r>
                        <a:rPr lang="et-EE" sz="900" b="0" baseline="0" dirty="0">
                          <a:solidFill>
                            <a:schemeClr val="bg2"/>
                          </a:solidFill>
                          <a:effectLst/>
                          <a:latin typeface="+mj-lt"/>
                          <a:ea typeface="Roboto" panose="02000000000000000000" pitchFamily="2" charset="0"/>
                          <a:cs typeface="Times New Roman" panose="02020603050405020304" pitchFamily="18" charset="0"/>
                        </a:rPr>
                        <a:t> peale ehitatakse sellises hulgas teenuseid, et see infosüsteemi jõudlust võib mõjutama hakata. Täna tehakse päevas </a:t>
                      </a:r>
                      <a:r>
                        <a:rPr lang="et-EE" sz="900" b="0" baseline="0" dirty="0" err="1">
                          <a:solidFill>
                            <a:schemeClr val="bg2"/>
                          </a:solidFill>
                          <a:effectLst/>
                          <a:latin typeface="+mj-lt"/>
                          <a:ea typeface="Roboto" panose="02000000000000000000" pitchFamily="2" charset="0"/>
                          <a:cs typeface="Times New Roman" panose="02020603050405020304" pitchFamily="18" charset="0"/>
                        </a:rPr>
                        <a:t>TISi</a:t>
                      </a:r>
                      <a:r>
                        <a:rPr lang="et-EE" sz="900" b="0" baseline="0" dirty="0">
                          <a:solidFill>
                            <a:schemeClr val="bg2"/>
                          </a:solidFill>
                          <a:effectLst/>
                          <a:latin typeface="+mj-lt"/>
                          <a:ea typeface="Roboto" panose="02000000000000000000" pitchFamily="2" charset="0"/>
                          <a:cs typeface="Times New Roman" panose="02020603050405020304" pitchFamily="18" charset="0"/>
                        </a:rPr>
                        <a:t> keskmiselt 150 000 päringut ning see number tõuseb uute teenuste lisandudes veelgi (otsustustugi, andmevaatur jne) </a:t>
                      </a:r>
                    </a:p>
                    <a:p>
                      <a:pPr marL="171450" indent="-171450" algn="l">
                        <a:lnSpc>
                          <a:spcPct val="107000"/>
                        </a:lnSpc>
                        <a:spcAft>
                          <a:spcPts val="0"/>
                        </a:spcAft>
                        <a:buFont typeface="Arial" panose="020B0604020202020204" pitchFamily="34" charset="0"/>
                        <a:buChar char="•"/>
                      </a:pPr>
                      <a:r>
                        <a:rPr lang="et-EE" sz="900" b="0" baseline="0" dirty="0">
                          <a:solidFill>
                            <a:schemeClr val="bg2"/>
                          </a:solidFill>
                          <a:effectLst/>
                          <a:latin typeface="+mj-lt"/>
                          <a:ea typeface="Roboto" panose="02000000000000000000" pitchFamily="2" charset="0"/>
                          <a:cs typeface="Times New Roman" panose="02020603050405020304" pitchFamily="18" charset="0"/>
                        </a:rPr>
                        <a:t>Teenused on aegkriitilised ja lisaks 24/7 käideldavusele oodatakse ka teenuste kiiret toimimist</a:t>
                      </a: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0" baseline="0" dirty="0">
                          <a:solidFill>
                            <a:schemeClr val="bg2"/>
                          </a:solidFill>
                          <a:effectLst/>
                          <a:latin typeface="+mj-lt"/>
                          <a:ea typeface="Roboto" panose="02000000000000000000" pitchFamily="2" charset="0"/>
                          <a:cs typeface="Times New Roman" panose="02020603050405020304" pitchFamily="18" charset="0"/>
                        </a:rPr>
                        <a:t>Süsteemi loomisel valitud arhitektuur ei ole tänapäeval enam jätkusuutlik ning on oma monoliitse olemuse tõttu muutnud süsteemi uuendamise keerukaks</a:t>
                      </a:r>
                    </a:p>
                    <a:p>
                      <a:pPr marL="171450" indent="-171450" algn="l">
                        <a:lnSpc>
                          <a:spcPct val="107000"/>
                        </a:lnSpc>
                        <a:spcAft>
                          <a:spcPts val="0"/>
                        </a:spcAft>
                        <a:buFont typeface="Arial" panose="020B0604020202020204" pitchFamily="34" charset="0"/>
                        <a:buChar char="•"/>
                      </a:pPr>
                      <a:r>
                        <a:rPr lang="et-EE" sz="900" b="0" baseline="0" dirty="0">
                          <a:solidFill>
                            <a:schemeClr val="bg2"/>
                          </a:solidFill>
                          <a:effectLst/>
                          <a:latin typeface="+mj-lt"/>
                          <a:ea typeface="Roboto" panose="02000000000000000000" pitchFamily="2" charset="0"/>
                          <a:cs typeface="Times New Roman" panose="02020603050405020304" pitchFamily="18" charset="0"/>
                        </a:rPr>
                        <a:t>Litsentside (</a:t>
                      </a:r>
                      <a:r>
                        <a:rPr lang="et-EE" sz="900" b="0" baseline="0" dirty="0" err="1">
                          <a:solidFill>
                            <a:schemeClr val="bg2"/>
                          </a:solidFill>
                          <a:effectLst/>
                          <a:latin typeface="+mj-lt"/>
                          <a:ea typeface="Roboto" panose="02000000000000000000" pitchFamily="2" charset="0"/>
                          <a:cs typeface="Times New Roman" panose="02020603050405020304" pitchFamily="18" charset="0"/>
                        </a:rPr>
                        <a:t>Oracle</a:t>
                      </a:r>
                      <a:r>
                        <a:rPr lang="et-EE" sz="900" b="0" baseline="0" dirty="0">
                          <a:solidFill>
                            <a:schemeClr val="bg2"/>
                          </a:solidFill>
                          <a:effectLst/>
                          <a:latin typeface="+mj-lt"/>
                          <a:ea typeface="Roboto" panose="02000000000000000000" pitchFamily="2" charset="0"/>
                          <a:cs typeface="Times New Roman" panose="02020603050405020304" pitchFamily="18" charset="0"/>
                        </a:rPr>
                        <a:t> ja </a:t>
                      </a:r>
                      <a:r>
                        <a:rPr lang="et-EE" sz="900" b="0" baseline="0" dirty="0" err="1">
                          <a:solidFill>
                            <a:schemeClr val="bg2"/>
                          </a:solidFill>
                          <a:effectLst/>
                          <a:latin typeface="+mj-lt"/>
                          <a:ea typeface="Roboto" panose="02000000000000000000" pitchFamily="2" charset="0"/>
                          <a:cs typeface="Times New Roman" panose="02020603050405020304" pitchFamily="18" charset="0"/>
                        </a:rPr>
                        <a:t>webMethods</a:t>
                      </a:r>
                      <a:r>
                        <a:rPr lang="et-EE" sz="900" b="0" baseline="0" dirty="0">
                          <a:solidFill>
                            <a:schemeClr val="bg2"/>
                          </a:solidFill>
                          <a:effectLst/>
                          <a:latin typeface="+mj-lt"/>
                          <a:ea typeface="Roboto" panose="02000000000000000000" pitchFamily="2" charset="0"/>
                          <a:cs typeface="Times New Roman" panose="02020603050405020304" pitchFamily="18" charset="0"/>
                        </a:rPr>
                        <a:t>) kulu on 500 000 eurot aastas</a:t>
                      </a:r>
                    </a:p>
                    <a:p>
                      <a:pPr marL="171450" indent="-171450" algn="l">
                        <a:lnSpc>
                          <a:spcPct val="107000"/>
                        </a:lnSpc>
                        <a:spcAft>
                          <a:spcPts val="0"/>
                        </a:spcAft>
                        <a:buFont typeface="Arial" panose="020B0604020202020204" pitchFamily="34" charset="0"/>
                        <a:buChar char="•"/>
                      </a:pPr>
                      <a:r>
                        <a:rPr lang="et-EE" sz="900" b="0" baseline="0" dirty="0">
                          <a:solidFill>
                            <a:schemeClr val="bg2"/>
                          </a:solidFill>
                          <a:effectLst/>
                          <a:latin typeface="+mj-lt"/>
                          <a:ea typeface="Roboto" panose="02000000000000000000" pitchFamily="2" charset="0"/>
                          <a:cs typeface="Times New Roman" panose="02020603050405020304" pitchFamily="18" charset="0"/>
                        </a:rPr>
                        <a:t>Projekti ettevalmistamiseks on koostatud tehniline lähteülesanne ning juhtimisorganisatsioon (</a:t>
                      </a:r>
                      <a:r>
                        <a:rPr lang="et-EE" sz="900" b="0" baseline="0" dirty="0" err="1">
                          <a:solidFill>
                            <a:schemeClr val="bg2"/>
                          </a:solidFill>
                          <a:effectLst/>
                          <a:latin typeface="+mj-lt"/>
                          <a:ea typeface="Roboto" panose="02000000000000000000" pitchFamily="2" charset="0"/>
                          <a:cs typeface="Times New Roman" panose="02020603050405020304" pitchFamily="18" charset="0"/>
                        </a:rPr>
                        <a:t>SoM</a:t>
                      </a:r>
                      <a:r>
                        <a:rPr lang="et-EE" sz="900" b="0" baseline="0" dirty="0">
                          <a:solidFill>
                            <a:schemeClr val="bg2"/>
                          </a:solidFill>
                          <a:effectLst/>
                          <a:latin typeface="+mj-lt"/>
                          <a:ea typeface="Roboto" panose="02000000000000000000" pitchFamily="2" charset="0"/>
                          <a:cs typeface="Times New Roman" panose="02020603050405020304" pitchFamily="18" charset="0"/>
                        </a:rPr>
                        <a:t>, EHK, TEHIK, TAI, EHL, EPS)</a:t>
                      </a:r>
                      <a:endParaRPr lang="en-GB" sz="900" b="0" dirty="0">
                        <a:solidFill>
                          <a:schemeClr val="bg2"/>
                        </a:solidFill>
                        <a:effectLst/>
                        <a:latin typeface="+mj-lt"/>
                        <a:ea typeface="Calibri" panose="020F0502020204030204" pitchFamily="34"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00" b="1" dirty="0">
                          <a:solidFill>
                            <a:schemeClr val="bg2"/>
                          </a:solidFill>
                          <a:effectLst/>
                          <a:latin typeface="+mj-lt"/>
                          <a:ea typeface="Times New Roman" panose="02020603050405020304" pitchFamily="18" charset="0"/>
                          <a:cs typeface="Times New Roman" panose="02020603050405020304" pitchFamily="18" charset="0"/>
                        </a:rPr>
                        <a:t>3. Tulemus </a:t>
                      </a:r>
                      <a:endParaRPr lang="en-GB" sz="900" b="0" dirty="0">
                        <a:solidFill>
                          <a:schemeClr val="bg2"/>
                        </a:solidFill>
                        <a:effectLst/>
                        <a:latin typeface="+mj-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00" b="1" dirty="0">
                          <a:solidFill>
                            <a:schemeClr val="bg2"/>
                          </a:solidFill>
                          <a:effectLst/>
                          <a:latin typeface="+mj-lt"/>
                          <a:ea typeface="Roboto" panose="02000000000000000000" pitchFamily="2" charset="0"/>
                          <a:cs typeface="Times New Roman" panose="02020603050405020304" pitchFamily="18" charset="0"/>
                        </a:rPr>
                        <a:t> </a:t>
                      </a:r>
                      <a:r>
                        <a:rPr lang="et-EE" sz="900" dirty="0" err="1">
                          <a:solidFill>
                            <a:schemeClr val="bg2"/>
                          </a:solidFill>
                          <a:effectLst/>
                          <a:latin typeface="+mj-lt"/>
                          <a:ea typeface="Roboto" panose="02000000000000000000" pitchFamily="2" charset="0"/>
                          <a:cs typeface="Times New Roman" panose="02020603050405020304" pitchFamily="18" charset="0"/>
                        </a:rPr>
                        <a:t>TISi</a:t>
                      </a:r>
                      <a:r>
                        <a:rPr lang="et-EE" sz="900" dirty="0">
                          <a:solidFill>
                            <a:schemeClr val="bg2"/>
                          </a:solidFill>
                          <a:effectLst/>
                          <a:latin typeface="+mj-lt"/>
                          <a:ea typeface="Roboto" panose="02000000000000000000" pitchFamily="2" charset="0"/>
                          <a:cs typeface="Times New Roman" panose="02020603050405020304" pitchFamily="18" charset="0"/>
                        </a:rPr>
                        <a:t> teenused  töötavad</a:t>
                      </a:r>
                      <a:r>
                        <a:rPr lang="et-EE" sz="900" baseline="0" dirty="0">
                          <a:solidFill>
                            <a:schemeClr val="bg2"/>
                          </a:solidFill>
                          <a:effectLst/>
                          <a:latin typeface="+mj-lt"/>
                          <a:ea typeface="Roboto" panose="02000000000000000000" pitchFamily="2" charset="0"/>
                          <a:cs typeface="Times New Roman" panose="02020603050405020304" pitchFamily="18" charset="0"/>
                        </a:rPr>
                        <a:t> vastavalt </a:t>
                      </a:r>
                      <a:r>
                        <a:rPr lang="et-EE" sz="900" baseline="0" dirty="0" err="1">
                          <a:solidFill>
                            <a:schemeClr val="bg2"/>
                          </a:solidFill>
                          <a:effectLst/>
                          <a:latin typeface="+mj-lt"/>
                          <a:ea typeface="Roboto" panose="02000000000000000000" pitchFamily="2" charset="0"/>
                          <a:cs typeface="Times New Roman" panose="02020603050405020304" pitchFamily="18" charset="0"/>
                        </a:rPr>
                        <a:t>SLA-le</a:t>
                      </a:r>
                      <a:r>
                        <a:rPr lang="et-EE" sz="900" baseline="0" dirty="0">
                          <a:solidFill>
                            <a:schemeClr val="bg2"/>
                          </a:solidFill>
                          <a:effectLst/>
                          <a:latin typeface="+mj-lt"/>
                          <a:ea typeface="Roboto" panose="02000000000000000000" pitchFamily="2" charset="0"/>
                          <a:cs typeface="Times New Roman" panose="02020603050405020304" pitchFamily="18" charset="0"/>
                        </a:rPr>
                        <a:t> ning kasutajate ootustele</a:t>
                      </a: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aseline="0" dirty="0">
                          <a:solidFill>
                            <a:schemeClr val="bg2"/>
                          </a:solidFill>
                          <a:effectLst/>
                          <a:latin typeface="+mj-lt"/>
                          <a:ea typeface="Roboto" panose="02000000000000000000" pitchFamily="2" charset="0"/>
                          <a:cs typeface="Times New Roman" panose="02020603050405020304" pitchFamily="18" charset="0"/>
                        </a:rPr>
                        <a:t>TIS on viidud üle vabavaralisele platvormile, millega kaasneb väiksem </a:t>
                      </a:r>
                      <a:r>
                        <a:rPr lang="et-EE" sz="900" i="1" baseline="0" dirty="0">
                          <a:solidFill>
                            <a:schemeClr val="bg2"/>
                          </a:solidFill>
                          <a:effectLst/>
                          <a:latin typeface="+mj-lt"/>
                          <a:ea typeface="Roboto" panose="02000000000000000000" pitchFamily="2" charset="0"/>
                          <a:cs typeface="Times New Roman" panose="02020603050405020304" pitchFamily="18" charset="0"/>
                        </a:rPr>
                        <a:t>vendor </a:t>
                      </a:r>
                      <a:r>
                        <a:rPr lang="et-EE" sz="900" i="1" baseline="0" dirty="0" err="1">
                          <a:solidFill>
                            <a:schemeClr val="bg2"/>
                          </a:solidFill>
                          <a:effectLst/>
                          <a:latin typeface="+mj-lt"/>
                          <a:ea typeface="Roboto" panose="02000000000000000000" pitchFamily="2" charset="0"/>
                          <a:cs typeface="Times New Roman" panose="02020603050405020304" pitchFamily="18" charset="0"/>
                        </a:rPr>
                        <a:t>lock</a:t>
                      </a:r>
                      <a:r>
                        <a:rPr lang="et-EE" sz="900" i="1" baseline="0" dirty="0">
                          <a:solidFill>
                            <a:schemeClr val="bg2"/>
                          </a:solidFill>
                          <a:effectLst/>
                          <a:latin typeface="+mj-lt"/>
                          <a:ea typeface="Roboto" panose="02000000000000000000" pitchFamily="2" charset="0"/>
                          <a:cs typeface="Times New Roman" panose="02020603050405020304" pitchFamily="18" charset="0"/>
                        </a:rPr>
                        <a:t>-in </a:t>
                      </a:r>
                      <a:r>
                        <a:rPr lang="et-EE" sz="900" baseline="0" dirty="0">
                          <a:solidFill>
                            <a:schemeClr val="bg2"/>
                          </a:solidFill>
                          <a:effectLst/>
                          <a:latin typeface="+mj-lt"/>
                          <a:ea typeface="Roboto" panose="02000000000000000000" pitchFamily="2" charset="0"/>
                          <a:cs typeface="Times New Roman" panose="02020603050405020304" pitchFamily="18" charset="0"/>
                        </a:rPr>
                        <a:t>oht</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Andmevahetus on viidud üle uue põlvkonna HL7 FHIR standardi põhisele andmevahetusele, mis pöörab rohkem tähelepanu andmevahetuse ja tarkvarasüsteemide arendamise lihtsustamisele</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TIS on loodud mikroteenuste põhimõttel ning „pilvekõlbulikuna“</a:t>
                      </a:r>
                    </a:p>
                    <a:p>
                      <a:pPr marL="171450" indent="-171450" algn="l">
                        <a:lnSpc>
                          <a:spcPct val="107000"/>
                        </a:lnSpc>
                        <a:spcAft>
                          <a:spcPts val="0"/>
                        </a:spcAft>
                        <a:buFont typeface="Arial" panose="020B0604020202020204" pitchFamily="34" charset="0"/>
                        <a:buChar char="•"/>
                      </a:pPr>
                      <a:r>
                        <a:rPr lang="et-EE" sz="900" kern="1200" baseline="0" dirty="0">
                          <a:solidFill>
                            <a:schemeClr val="bg2"/>
                          </a:solidFill>
                          <a:effectLst/>
                          <a:latin typeface="+mj-lt"/>
                          <a:ea typeface="Roboto" panose="02000000000000000000" pitchFamily="2" charset="0"/>
                          <a:cs typeface="Times New Roman" panose="02020603050405020304" pitchFamily="18" charset="0"/>
                        </a:rPr>
                        <a:t>On oluliselt panustatud nii platvormi arendamise ja haldamise mudeli tõhustamisse, kui ka seonduvalt TIS andmehõive ja andmekvaliteedi paranemisse</a:t>
                      </a: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00" b="1" dirty="0">
                          <a:solidFill>
                            <a:schemeClr val="bg2"/>
                          </a:solidFill>
                          <a:effectLst/>
                          <a:latin typeface="+mj-lt"/>
                          <a:ea typeface="Times New Roman" panose="02020603050405020304" pitchFamily="18" charset="0"/>
                          <a:cs typeface="Times New Roman" panose="02020603050405020304" pitchFamily="18" charset="0"/>
                        </a:rPr>
                        <a:t>4. Mõju </a:t>
                      </a:r>
                    </a:p>
                    <a:p>
                      <a:pPr marL="171450" indent="-171450" algn="l">
                        <a:lnSpc>
                          <a:spcPct val="107000"/>
                        </a:lnSpc>
                        <a:spcAft>
                          <a:spcPts val="0"/>
                        </a:spcAft>
                        <a:buFont typeface="Arial" panose="020B0604020202020204" pitchFamily="34" charset="0"/>
                        <a:buChar char="•"/>
                      </a:pPr>
                      <a:r>
                        <a:rPr lang="et-EE" sz="900" dirty="0">
                          <a:solidFill>
                            <a:schemeClr val="bg2"/>
                          </a:solidFill>
                          <a:effectLst/>
                          <a:latin typeface="+mj-lt"/>
                          <a:ea typeface="Roboto" panose="02000000000000000000" pitchFamily="2" charset="0"/>
                          <a:cs typeface="Times New Roman" panose="02020603050405020304" pitchFamily="18" charset="0"/>
                        </a:rPr>
                        <a:t>Litsentsikulud</a:t>
                      </a:r>
                      <a:r>
                        <a:rPr lang="et-EE" sz="900" baseline="0" dirty="0">
                          <a:solidFill>
                            <a:schemeClr val="bg2"/>
                          </a:solidFill>
                          <a:effectLst/>
                          <a:latin typeface="+mj-lt"/>
                          <a:ea typeface="Roboto" panose="02000000000000000000" pitchFamily="2" charset="0"/>
                          <a:cs typeface="Times New Roman" panose="02020603050405020304" pitchFamily="18" charset="0"/>
                        </a:rPr>
                        <a:t> on oluliselt vähenenud</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On võetud kasutusele uus TIS andmevahetusplatvorm, mis toetab digitervise avamist paindlikumale andmevahetusele</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Tänu lihtsamale arhitektuurile ja andmevahetusstandardile on nii arendamiseks, kui ka teenuste juurutamiseks kuluv aeg vähenenud</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Kliendi vajadustele vastavad teenused &gt; </a:t>
                      </a:r>
                      <a:r>
                        <a:rPr lang="et-EE" sz="900" kern="1200" dirty="0">
                          <a:solidFill>
                            <a:schemeClr val="bg2"/>
                          </a:solidFill>
                          <a:effectLst/>
                          <a:latin typeface="+mj-lt"/>
                          <a:ea typeface="Roboto" panose="02000000000000000000" pitchFamily="2" charset="0"/>
                          <a:cs typeface="+mn-cs"/>
                        </a:rPr>
                        <a:t>Nutikam</a:t>
                      </a:r>
                      <a:r>
                        <a:rPr lang="et-EE" sz="900" kern="1200" baseline="0" dirty="0">
                          <a:solidFill>
                            <a:schemeClr val="bg2"/>
                          </a:solidFill>
                          <a:effectLst/>
                          <a:latin typeface="+mj-lt"/>
                          <a:ea typeface="Roboto" panose="02000000000000000000" pitchFamily="2" charset="0"/>
                          <a:cs typeface="+mn-cs"/>
                        </a:rPr>
                        <a:t> riigivalitsemine. </a:t>
                      </a:r>
                      <a:r>
                        <a:rPr lang="et-EE" sz="900" kern="1200" dirty="0">
                          <a:solidFill>
                            <a:schemeClr val="bg2"/>
                          </a:solidFill>
                          <a:effectLst/>
                          <a:latin typeface="+mj-lt"/>
                          <a:ea typeface="Roboto" panose="02000000000000000000" pitchFamily="2" charset="0"/>
                          <a:cs typeface="Times New Roman" panose="02020603050405020304" pitchFamily="18" charset="0"/>
                        </a:rPr>
                        <a:t>Mõõdik: Rahulolu avalike e-teenuste kvaliteediga: 16–74-aastaste elanike hulgas</a:t>
                      </a:r>
                      <a:r>
                        <a:rPr lang="et-EE" sz="900" kern="1200" baseline="0" dirty="0">
                          <a:solidFill>
                            <a:schemeClr val="bg2"/>
                          </a:solidFill>
                          <a:effectLst/>
                          <a:latin typeface="+mj-lt"/>
                          <a:ea typeface="Roboto" panose="02000000000000000000" pitchFamily="2" charset="0"/>
                          <a:cs typeface="Times New Roman" panose="02020603050405020304" pitchFamily="18" charset="0"/>
                        </a:rPr>
                        <a:t> </a:t>
                      </a:r>
                      <a:r>
                        <a:rPr lang="et-EE" sz="900" kern="1200" dirty="0">
                          <a:solidFill>
                            <a:schemeClr val="bg2"/>
                          </a:solidFill>
                          <a:effectLst/>
                          <a:latin typeface="+mj-lt"/>
                          <a:ea typeface="Roboto" panose="02000000000000000000" pitchFamily="2" charset="0"/>
                          <a:cs typeface="Times New Roman" panose="02020603050405020304" pitchFamily="18" charset="0"/>
                        </a:rPr>
                        <a:t>sihttase: 85% (2025)</a:t>
                      </a:r>
                      <a:endParaRPr lang="et-EE" sz="900" kern="1200" baseline="0" dirty="0">
                        <a:solidFill>
                          <a:schemeClr val="bg2"/>
                        </a:solidFill>
                        <a:effectLst/>
                        <a:latin typeface="+mj-lt"/>
                        <a:ea typeface="Roboto" panose="02000000000000000000" pitchFamily="2"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00" kern="1200" baseline="0" dirty="0">
                          <a:solidFill>
                            <a:schemeClr val="bg2"/>
                          </a:solidFill>
                          <a:effectLst/>
                          <a:latin typeface="+mj-lt"/>
                          <a:ea typeface="Roboto" panose="02000000000000000000" pitchFamily="2" charset="0"/>
                          <a:cs typeface="Times New Roman" panose="02020603050405020304" pitchFamily="18" charset="0"/>
                        </a:rPr>
                        <a:t>Andmekvaliteedi ja andmehõive paranemine. Andmekvaliteedi ühtlustumine üle erinevate andmeallikate (</a:t>
                      </a:r>
                      <a:r>
                        <a:rPr lang="et-EE" sz="900" kern="1200" baseline="0" dirty="0" err="1">
                          <a:solidFill>
                            <a:schemeClr val="bg2"/>
                          </a:solidFill>
                          <a:effectLst/>
                          <a:latin typeface="+mj-lt"/>
                          <a:ea typeface="Roboto" panose="02000000000000000000" pitchFamily="2" charset="0"/>
                          <a:cs typeface="Times New Roman" panose="02020603050405020304" pitchFamily="18" charset="0"/>
                        </a:rPr>
                        <a:t>TTOde</a:t>
                      </a:r>
                      <a:r>
                        <a:rPr lang="et-EE" sz="900" kern="1200" baseline="0" dirty="0">
                          <a:solidFill>
                            <a:schemeClr val="bg2"/>
                          </a:solidFill>
                          <a:effectLst/>
                          <a:latin typeface="+mj-lt"/>
                          <a:ea typeface="Roboto" panose="02000000000000000000" pitchFamily="2" charset="0"/>
                          <a:cs typeface="Times New Roman" panose="02020603050405020304" pitchFamily="18" charset="0"/>
                        </a:rPr>
                        <a:t>) läbi tõhusamate töövahendite kasutuselevõtmise</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aseline="0" dirty="0">
                          <a:solidFill>
                            <a:schemeClr val="bg2"/>
                          </a:solidFill>
                          <a:effectLst/>
                          <a:latin typeface="+mn-lt"/>
                          <a:ea typeface="Calibri" panose="020F0502020204030204" pitchFamily="34" charset="0"/>
                          <a:cs typeface="Times New Roman" panose="02020603050405020304" pitchFamily="18" charset="0"/>
                        </a:rPr>
                        <a:t>Mõju on kirjeldatud: faili Lisataotlused koond_2022-2025 lehel RES7</a:t>
                      </a:r>
                      <a:endParaRPr lang="et-EE" sz="9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5785290"/>
                  </a:ext>
                </a:extLst>
              </a:tr>
              <a:tr h="1655013">
                <a:tc>
                  <a:txBody>
                    <a:bodyPr/>
                    <a:lstStyle/>
                    <a:p>
                      <a:pPr indent="71755" algn="l">
                        <a:lnSpc>
                          <a:spcPct val="107000"/>
                        </a:lnSpc>
                        <a:spcAft>
                          <a:spcPts val="0"/>
                        </a:spcAft>
                      </a:pPr>
                      <a:r>
                        <a:rPr lang="et-EE" sz="900" b="1" dirty="0">
                          <a:solidFill>
                            <a:schemeClr val="bg2"/>
                          </a:solidFill>
                          <a:effectLst/>
                          <a:latin typeface="+mj-lt"/>
                          <a:ea typeface="Calibri" panose="020F0502020204030204" pitchFamily="34" charset="0"/>
                          <a:cs typeface="Times New Roman" panose="02020603050405020304" pitchFamily="18" charset="0"/>
                        </a:rPr>
                        <a:t>5. Peamised ressursid</a:t>
                      </a:r>
                      <a:r>
                        <a:rPr lang="et-EE" sz="900" b="0" dirty="0">
                          <a:solidFill>
                            <a:schemeClr val="bg2"/>
                          </a:solidFill>
                          <a:effectLst/>
                          <a:latin typeface="+mj-lt"/>
                          <a:ea typeface="Calibri" panose="020F0502020204030204" pitchFamily="34" charset="0"/>
                          <a:cs typeface="Times New Roman" panose="02020603050405020304" pitchFamily="18" charset="0"/>
                        </a:rPr>
                        <a:t> </a:t>
                      </a:r>
                      <a:endParaRPr lang="en-GB" sz="900" b="0" dirty="0">
                        <a:solidFill>
                          <a:schemeClr val="bg2"/>
                        </a:solidFill>
                        <a:effectLst/>
                        <a:latin typeface="+mj-lt"/>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t-EE" sz="900" b="0" kern="1200" baseline="0" dirty="0">
                          <a:solidFill>
                            <a:schemeClr val="bg2"/>
                          </a:solidFill>
                          <a:effectLst/>
                          <a:latin typeface="+mj-lt"/>
                          <a:ea typeface="Roboto" panose="02000000000000000000" pitchFamily="2" charset="0"/>
                          <a:cs typeface="Times New Roman" panose="02020603050405020304" pitchFamily="18" charset="0"/>
                        </a:rPr>
                        <a:t>Projektorganisatsioon:</a:t>
                      </a:r>
                    </a:p>
                    <a:p>
                      <a:pPr marL="171450" indent="-171450" algn="l">
                        <a:lnSpc>
                          <a:spcPct val="107000"/>
                        </a:lnSpc>
                        <a:spcAft>
                          <a:spcPts val="0"/>
                        </a:spcAft>
                        <a:buFont typeface="Arial" panose="020B0604020202020204" pitchFamily="34" charset="0"/>
                        <a:buChar char="•"/>
                      </a:pPr>
                      <a:r>
                        <a:rPr lang="et-EE" sz="900" b="0" kern="1200" baseline="0" dirty="0">
                          <a:solidFill>
                            <a:schemeClr val="bg2"/>
                          </a:solidFill>
                          <a:effectLst/>
                          <a:latin typeface="+mj-lt"/>
                          <a:ea typeface="Roboto" panose="02000000000000000000" pitchFamily="2" charset="0"/>
                          <a:cs typeface="Times New Roman" panose="02020603050405020304" pitchFamily="18" charset="0"/>
                        </a:rPr>
                        <a:t>TEHIK: IKT juhtimine 3 - 0,6AK, IKT süsteemiarhitektuur 3 - 1 AK, IKT teenuste tugi 2 – 0,2 AK, IKT projektijuhtimine 2 – 3 AK (sh 2 AK kulud katmata </a:t>
                      </a:r>
                      <a:r>
                        <a:rPr lang="et-EE" sz="900" b="0" kern="1200" baseline="0" dirty="0" err="1">
                          <a:solidFill>
                            <a:schemeClr val="bg2"/>
                          </a:solidFill>
                          <a:effectLst/>
                          <a:latin typeface="+mj-lt"/>
                          <a:ea typeface="Roboto" panose="02000000000000000000" pitchFamily="2" charset="0"/>
                          <a:cs typeface="Times New Roman" panose="02020603050405020304" pitchFamily="18" charset="0"/>
                        </a:rPr>
                        <a:t>al</a:t>
                      </a:r>
                      <a:r>
                        <a:rPr lang="et-EE" sz="900" b="0" kern="1200" baseline="0" dirty="0">
                          <a:solidFill>
                            <a:schemeClr val="bg2"/>
                          </a:solidFill>
                          <a:effectLst/>
                          <a:latin typeface="+mj-lt"/>
                          <a:ea typeface="Roboto" panose="02000000000000000000" pitchFamily="2" charset="0"/>
                          <a:cs typeface="Times New Roman" panose="02020603050405020304" pitchFamily="18" charset="0"/>
                        </a:rPr>
                        <a:t> 2022), IKT projektijuhtimine 3 – 3 AK, IKT projektijuhtimine 4 - 1AK</a:t>
                      </a:r>
                    </a:p>
                    <a:p>
                      <a:pPr marL="171450" indent="-171450" algn="l">
                        <a:lnSpc>
                          <a:spcPct val="107000"/>
                        </a:lnSpc>
                        <a:spcAft>
                          <a:spcPts val="0"/>
                        </a:spcAft>
                        <a:buFont typeface="Arial" panose="020B0604020202020204" pitchFamily="34" charset="0"/>
                        <a:buChar char="•"/>
                      </a:pPr>
                      <a:r>
                        <a:rPr lang="et-EE" sz="900" b="0" kern="1200" baseline="0" dirty="0">
                          <a:solidFill>
                            <a:schemeClr val="bg2"/>
                          </a:solidFill>
                          <a:effectLst/>
                          <a:latin typeface="+mj-lt"/>
                          <a:ea typeface="Roboto" panose="02000000000000000000" pitchFamily="2" charset="0"/>
                          <a:cs typeface="Times New Roman" panose="02020603050405020304" pitchFamily="18" charset="0"/>
                        </a:rPr>
                        <a:t>Äritellija: </a:t>
                      </a:r>
                      <a:r>
                        <a:rPr lang="et-EE" sz="900" b="0" kern="1200" baseline="0" dirty="0" err="1">
                          <a:solidFill>
                            <a:schemeClr val="bg2"/>
                          </a:solidFill>
                          <a:effectLst/>
                          <a:latin typeface="+mj-lt"/>
                          <a:ea typeface="Roboto" panose="02000000000000000000" pitchFamily="2" charset="0"/>
                          <a:cs typeface="Times New Roman" panose="02020603050405020304" pitchFamily="18" charset="0"/>
                        </a:rPr>
                        <a:t>SoM</a:t>
                      </a:r>
                      <a:r>
                        <a:rPr lang="et-EE" sz="900" b="0" kern="1200" baseline="0" dirty="0">
                          <a:solidFill>
                            <a:schemeClr val="bg2"/>
                          </a:solidFill>
                          <a:effectLst/>
                          <a:latin typeface="+mj-lt"/>
                          <a:ea typeface="Roboto" panose="02000000000000000000" pitchFamily="2" charset="0"/>
                          <a:cs typeface="Times New Roman" panose="02020603050405020304" pitchFamily="18" charset="0"/>
                        </a:rPr>
                        <a:t> (andmekogu vastutav töötleja), EHK ja TAI äriteenuste omanikud</a:t>
                      </a:r>
                    </a:p>
                    <a:p>
                      <a:pPr marL="171450" indent="-171450" algn="l">
                        <a:lnSpc>
                          <a:spcPct val="107000"/>
                        </a:lnSpc>
                        <a:spcAft>
                          <a:spcPts val="0"/>
                        </a:spcAft>
                        <a:buFont typeface="Arial" panose="020B0604020202020204" pitchFamily="34" charset="0"/>
                        <a:buChar char="•"/>
                      </a:pPr>
                      <a:r>
                        <a:rPr lang="et-EE" sz="900" b="0" kern="1200" baseline="0" dirty="0" err="1">
                          <a:solidFill>
                            <a:schemeClr val="bg2"/>
                          </a:solidFill>
                          <a:effectLst/>
                          <a:latin typeface="+mj-lt"/>
                          <a:ea typeface="Roboto" panose="02000000000000000000" pitchFamily="2" charset="0"/>
                          <a:cs typeface="Times New Roman" panose="02020603050405020304" pitchFamily="18" charset="0"/>
                        </a:rPr>
                        <a:t>Küberturvalisuse</a:t>
                      </a:r>
                      <a:r>
                        <a:rPr lang="et-EE" sz="900" b="0" kern="1200" baseline="0" dirty="0">
                          <a:solidFill>
                            <a:schemeClr val="bg2"/>
                          </a:solidFill>
                          <a:effectLst/>
                          <a:latin typeface="+mj-lt"/>
                          <a:ea typeface="Roboto" panose="02000000000000000000" pitchFamily="2" charset="0"/>
                          <a:cs typeface="Times New Roman" panose="02020603050405020304" pitchFamily="18" charset="0"/>
                        </a:rPr>
                        <a:t> eest vastutab TEHIK </a:t>
                      </a:r>
                      <a:endParaRPr lang="en-GB" sz="900" b="0" kern="1200" baseline="0" dirty="0">
                        <a:solidFill>
                          <a:schemeClr val="bg2"/>
                        </a:solidFill>
                        <a:effectLst/>
                        <a:latin typeface="+mj-lt"/>
                        <a:ea typeface="Roboto" panose="02000000000000000000" pitchFamily="2"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t-EE" sz="900" baseline="0" dirty="0">
                        <a:solidFill>
                          <a:schemeClr val="bg2"/>
                        </a:solidFill>
                        <a:effectLst/>
                        <a:latin typeface="+mj-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endParaRPr lang="en-GB" sz="900" dirty="0">
                        <a:solidFill>
                          <a:schemeClr val="bg2"/>
                        </a:solidFill>
                        <a:effectLst/>
                        <a:latin typeface="+mj-lt"/>
                        <a:ea typeface="Calibri" panose="020F0502020204030204" pitchFamily="34"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00" b="1" dirty="0">
                          <a:solidFill>
                            <a:schemeClr val="bg2"/>
                          </a:solidFill>
                          <a:effectLst/>
                          <a:latin typeface="+mj-lt"/>
                          <a:ea typeface="Calibri" panose="020F0502020204030204" pitchFamily="34" charset="0"/>
                          <a:cs typeface="Times New Roman" panose="02020603050405020304" pitchFamily="18" charset="0"/>
                        </a:rPr>
                        <a:t>6. Tegevused, ajakava, eelarve</a:t>
                      </a:r>
                    </a:p>
                    <a:p>
                      <a:pPr marL="171450" indent="-171450" algn="l">
                        <a:lnSpc>
                          <a:spcPct val="107000"/>
                        </a:lnSpc>
                        <a:spcAft>
                          <a:spcPts val="0"/>
                        </a:spcAft>
                        <a:buFont typeface="Arial" panose="020B0604020202020204" pitchFamily="34" charset="0"/>
                        <a:buChar char="•"/>
                      </a:pPr>
                      <a:r>
                        <a:rPr lang="et-EE" sz="900" b="0" kern="1200" dirty="0">
                          <a:solidFill>
                            <a:schemeClr val="bg2"/>
                          </a:solidFill>
                          <a:effectLst/>
                          <a:latin typeface="+mn-lt"/>
                          <a:ea typeface="Calibri" panose="020F0502020204030204" pitchFamily="34" charset="0"/>
                          <a:cs typeface="Times New Roman" panose="02020603050405020304" pitchFamily="18" charset="0"/>
                        </a:rPr>
                        <a:t>Tegemist on perioodilise tegevusega</a:t>
                      </a:r>
                      <a:r>
                        <a:rPr lang="et-EE" sz="900" b="0" kern="1200" baseline="0" dirty="0">
                          <a:solidFill>
                            <a:schemeClr val="bg2"/>
                          </a:solidFill>
                          <a:effectLst/>
                          <a:latin typeface="+mn-lt"/>
                          <a:ea typeface="Calibri" panose="020F0502020204030204" pitchFamily="34" charset="0"/>
                          <a:cs typeface="Times New Roman" panose="02020603050405020304" pitchFamily="18" charset="0"/>
                        </a:rPr>
                        <a:t> tervise infosüsteemi jätkusuutlikkuse tagamiseks.</a:t>
                      </a:r>
                    </a:p>
                    <a:p>
                      <a:pPr marL="171450" indent="-171450" algn="l">
                        <a:lnSpc>
                          <a:spcPct val="107000"/>
                        </a:lnSpc>
                        <a:spcAft>
                          <a:spcPts val="0"/>
                        </a:spcAft>
                        <a:buFont typeface="Arial" panose="020B0604020202020204" pitchFamily="34" charset="0"/>
                        <a:buChar char="•"/>
                      </a:pPr>
                      <a:r>
                        <a:rPr lang="et-EE" sz="900" b="0" kern="1200" baseline="0" dirty="0">
                          <a:solidFill>
                            <a:schemeClr val="bg2"/>
                          </a:solidFill>
                          <a:effectLst/>
                          <a:latin typeface="+mn-lt"/>
                          <a:ea typeface="Calibri" panose="020F0502020204030204" pitchFamily="34" charset="0"/>
                          <a:cs typeface="Times New Roman" panose="02020603050405020304" pitchFamily="18" charset="0"/>
                        </a:rPr>
                        <a:t>Eelarve 2022-2025 on </a:t>
                      </a:r>
                      <a:r>
                        <a:rPr lang="et-EE" sz="900" b="0" kern="1200" baseline="0" dirty="0">
                          <a:solidFill>
                            <a:srgbClr val="0000FF"/>
                          </a:solidFill>
                          <a:effectLst/>
                          <a:latin typeface="+mn-lt"/>
                          <a:ea typeface="Calibri" panose="020F0502020204030204" pitchFamily="34" charset="0"/>
                          <a:cs typeface="Times New Roman" panose="02020603050405020304" pitchFamily="18" charset="0"/>
                        </a:rPr>
                        <a:t>5 073 946 </a:t>
                      </a:r>
                      <a:r>
                        <a:rPr lang="et-EE" sz="900" b="0" kern="1200" baseline="0" dirty="0">
                          <a:solidFill>
                            <a:schemeClr val="bg2"/>
                          </a:solidFill>
                          <a:effectLst/>
                          <a:latin typeface="+mn-lt"/>
                          <a:ea typeface="Calibri" panose="020F0502020204030204" pitchFamily="34" charset="0"/>
                          <a:cs typeface="Times New Roman" panose="02020603050405020304" pitchFamily="18" charset="0"/>
                        </a:rPr>
                        <a:t>eurot: </a:t>
                      </a:r>
                      <a:r>
                        <a:rPr lang="et-EE" sz="90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RES7</a:t>
                      </a:r>
                      <a:r>
                        <a:rPr lang="et-EE" sz="900" baseline="0" dirty="0">
                          <a:solidFill>
                            <a:srgbClr val="FF0000"/>
                          </a:solidFill>
                          <a:effectLst/>
                          <a:latin typeface="+mn-lt"/>
                          <a:ea typeface="Calibri" panose="020F0502020204030204" pitchFamily="34" charset="0"/>
                          <a:cs typeface="Times New Roman" panose="02020603050405020304" pitchFamily="18" charset="0"/>
                        </a:rPr>
                        <a:t>.</a:t>
                      </a:r>
                      <a:endParaRPr lang="et-EE" sz="900" b="1" u="sng" kern="1200" dirty="0">
                        <a:solidFill>
                          <a:srgbClr val="FF0000"/>
                        </a:solidFill>
                        <a:effectLst/>
                        <a:latin typeface="+mn-lt"/>
                        <a:ea typeface="Calibri" panose="020F0502020204030204" pitchFamily="34"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00" b="1" dirty="0">
                          <a:solidFill>
                            <a:schemeClr val="bg2"/>
                          </a:solidFill>
                          <a:effectLst/>
                          <a:latin typeface="+mj-lt"/>
                          <a:ea typeface="Calibri" panose="020F0502020204030204" pitchFamily="34" charset="0"/>
                          <a:cs typeface="Times New Roman" panose="02020603050405020304" pitchFamily="18" charset="0"/>
                        </a:rPr>
                        <a:t>7. Projekti eeltingimused</a:t>
                      </a:r>
                    </a:p>
                    <a:p>
                      <a:pPr marL="171450" indent="-171450" algn="l">
                        <a:lnSpc>
                          <a:spcPct val="107000"/>
                        </a:lnSpc>
                        <a:spcAft>
                          <a:spcPts val="0"/>
                        </a:spcAft>
                        <a:buFont typeface="Arial" panose="020B0604020202020204" pitchFamily="34" charset="0"/>
                        <a:buChar char="•"/>
                      </a:pPr>
                      <a:r>
                        <a:rPr lang="et-EE" sz="900" b="0" dirty="0">
                          <a:solidFill>
                            <a:schemeClr val="bg2"/>
                          </a:solidFill>
                          <a:effectLst/>
                          <a:latin typeface="+mj-lt"/>
                          <a:ea typeface="Calibri" panose="020F0502020204030204" pitchFamily="34" charset="0"/>
                          <a:cs typeface="Times New Roman" panose="02020603050405020304" pitchFamily="18" charset="0"/>
                        </a:rPr>
                        <a:t>Arvestame</a:t>
                      </a:r>
                      <a:r>
                        <a:rPr lang="et-EE" sz="900" b="0" baseline="0" dirty="0">
                          <a:solidFill>
                            <a:schemeClr val="bg2"/>
                          </a:solidFill>
                          <a:effectLst/>
                          <a:latin typeface="+mj-lt"/>
                          <a:ea typeface="Calibri" panose="020F0502020204030204" pitchFamily="34" charset="0"/>
                          <a:cs typeface="Times New Roman" panose="02020603050405020304" pitchFamily="18" charset="0"/>
                        </a:rPr>
                        <a:t> riiklike nõuetega infosüsteemidele</a:t>
                      </a:r>
                    </a:p>
                    <a:p>
                      <a:pPr marL="171450" indent="-171450" algn="l">
                        <a:lnSpc>
                          <a:spcPct val="107000"/>
                        </a:lnSpc>
                        <a:spcAft>
                          <a:spcPts val="0"/>
                        </a:spcAft>
                        <a:buFont typeface="Arial" panose="020B0604020202020204" pitchFamily="34" charset="0"/>
                        <a:buChar char="•"/>
                      </a:pPr>
                      <a:r>
                        <a:rPr lang="et-EE" sz="900" b="0" baseline="0" dirty="0">
                          <a:solidFill>
                            <a:schemeClr val="bg2"/>
                          </a:solidFill>
                          <a:effectLst/>
                          <a:latin typeface="+mj-lt"/>
                          <a:ea typeface="Calibri" panose="020F0502020204030204" pitchFamily="34" charset="0"/>
                          <a:cs typeface="Times New Roman" panose="02020603050405020304" pitchFamily="18" charset="0"/>
                        </a:rPr>
                        <a:t>Andmejälgija kasutuselevõtt: tuleb kasutusele ka uues versioonis</a:t>
                      </a:r>
                    </a:p>
                    <a:p>
                      <a:pPr marL="171450" indent="-171450" algn="l">
                        <a:lnSpc>
                          <a:spcPct val="107000"/>
                        </a:lnSpc>
                        <a:spcAft>
                          <a:spcPts val="0"/>
                        </a:spcAft>
                        <a:buFont typeface="Arial" panose="020B0604020202020204" pitchFamily="34" charset="0"/>
                        <a:buChar char="•"/>
                      </a:pPr>
                      <a:r>
                        <a:rPr lang="et-EE" sz="900" b="0" baseline="0" dirty="0">
                          <a:solidFill>
                            <a:schemeClr val="bg2"/>
                          </a:solidFill>
                          <a:effectLst/>
                          <a:latin typeface="+mj-lt"/>
                          <a:ea typeface="Calibri" panose="020F0502020204030204" pitchFamily="34" charset="0"/>
                          <a:cs typeface="Times New Roman" panose="02020603050405020304" pitchFamily="18" charset="0"/>
                        </a:rPr>
                        <a:t>Õigusliku regulatsiooni muudatused: </a:t>
                      </a:r>
                      <a:r>
                        <a:rPr lang="et-EE" sz="900" b="0" baseline="0" dirty="0" err="1">
                          <a:solidFill>
                            <a:schemeClr val="bg2"/>
                          </a:solidFill>
                          <a:effectLst/>
                          <a:latin typeface="+mj-lt"/>
                          <a:ea typeface="Calibri" panose="020F0502020204030204" pitchFamily="34" charset="0"/>
                          <a:cs typeface="Times New Roman" panose="02020603050405020304" pitchFamily="18" charset="0"/>
                        </a:rPr>
                        <a:t>SoM</a:t>
                      </a:r>
                      <a:r>
                        <a:rPr lang="et-EE" sz="900" b="0" baseline="0" dirty="0">
                          <a:solidFill>
                            <a:schemeClr val="bg2"/>
                          </a:solidFill>
                          <a:effectLst/>
                          <a:latin typeface="+mj-lt"/>
                          <a:ea typeface="Calibri" panose="020F0502020204030204" pitchFamily="34" charset="0"/>
                          <a:cs typeface="Times New Roman" panose="02020603050405020304" pitchFamily="18" charset="0"/>
                        </a:rPr>
                        <a:t> töögrupp teeb muudatused võimaldamaks dokumentide asemel andmete edastamist</a:t>
                      </a:r>
                      <a:endParaRPr lang="et-EE" sz="900" dirty="0">
                        <a:solidFill>
                          <a:schemeClr val="bg2"/>
                        </a:solidFill>
                        <a:effectLst/>
                        <a:latin typeface="+mj-lt"/>
                        <a:ea typeface="Calibri" panose="020F0502020204030204" pitchFamily="34" charset="0"/>
                        <a:cs typeface="Times New Roman" panose="02020603050405020304" pitchFamily="18" charset="0"/>
                      </a:endParaRP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0" kern="1200" baseline="0" dirty="0">
                          <a:solidFill>
                            <a:schemeClr val="bg2"/>
                          </a:solidFill>
                          <a:effectLst/>
                          <a:latin typeface="+mj-lt"/>
                          <a:ea typeface="Calibri" panose="020F0502020204030204" pitchFamily="34" charset="0"/>
                          <a:cs typeface="Times New Roman" panose="02020603050405020304" pitchFamily="18" charset="0"/>
                        </a:rPr>
                        <a:t>Riskid: tellijate ja teiste osapoolte kaasatus ja kokkulepped</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0" kern="1200" baseline="0" dirty="0">
                          <a:solidFill>
                            <a:schemeClr val="bg2"/>
                          </a:solidFill>
                          <a:effectLst/>
                          <a:latin typeface="+mj-lt"/>
                          <a:ea typeface="Calibri" panose="020F0502020204030204" pitchFamily="34" charset="0"/>
                          <a:cs typeface="Times New Roman" panose="02020603050405020304" pitchFamily="18" charset="0"/>
                        </a:rPr>
                        <a:t>Riigipilv:  </a:t>
                      </a:r>
                      <a:r>
                        <a:rPr lang="et-EE" sz="9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süsteem arendatakse pilvekõlbulikuna</a:t>
                      </a:r>
                      <a:endParaRPr lang="et-EE" sz="900" b="0" kern="1200" baseline="0" dirty="0">
                        <a:solidFill>
                          <a:schemeClr val="bg2"/>
                        </a:solidFill>
                        <a:effectLst/>
                        <a:latin typeface="+mj-lt"/>
                        <a:ea typeface="Calibri" panose="020F0502020204030204" pitchFamily="34" charset="0"/>
                        <a:cs typeface="Times New Roman" panose="02020603050405020304" pitchFamily="18" charset="0"/>
                      </a:endParaRP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0" kern="1200" baseline="0" dirty="0" err="1">
                          <a:solidFill>
                            <a:schemeClr val="bg2"/>
                          </a:solidFill>
                          <a:effectLst/>
                          <a:latin typeface="+mj-lt"/>
                          <a:ea typeface="Calibri" panose="020F0502020204030204" pitchFamily="34" charset="0"/>
                          <a:cs typeface="Times New Roman" panose="02020603050405020304" pitchFamily="18" charset="0"/>
                        </a:rPr>
                        <a:t>Taaskasutatavus</a:t>
                      </a:r>
                      <a:r>
                        <a:rPr lang="et-EE" sz="900" b="0" kern="1200" baseline="0" dirty="0">
                          <a:solidFill>
                            <a:schemeClr val="bg2"/>
                          </a:solidFill>
                          <a:effectLst/>
                          <a:latin typeface="+mj-lt"/>
                          <a:ea typeface="Calibri" panose="020F0502020204030204" pitchFamily="34" charset="0"/>
                          <a:cs typeface="Times New Roman" panose="02020603050405020304" pitchFamily="18" charset="0"/>
                        </a:rPr>
                        <a:t>: kasutame juba tööelu Infosüsteemi ja meditsiinitöötajate registri (</a:t>
                      </a:r>
                      <a:r>
                        <a:rPr lang="et-EE" sz="900" b="0" kern="1200" baseline="0" dirty="0" err="1">
                          <a:solidFill>
                            <a:schemeClr val="bg2"/>
                          </a:solidFill>
                          <a:effectLst/>
                          <a:latin typeface="+mj-lt"/>
                          <a:ea typeface="Calibri" panose="020F0502020204030204" pitchFamily="34" charset="0"/>
                          <a:cs typeface="Times New Roman" panose="02020603050405020304" pitchFamily="18" charset="0"/>
                        </a:rPr>
                        <a:t>Medre</a:t>
                      </a:r>
                      <a:r>
                        <a:rPr lang="et-EE" sz="900" b="0" kern="1200" baseline="0" dirty="0">
                          <a:solidFill>
                            <a:schemeClr val="bg2"/>
                          </a:solidFill>
                          <a:effectLst/>
                          <a:latin typeface="+mj-lt"/>
                          <a:ea typeface="Calibri" panose="020F0502020204030204" pitchFamily="34" charset="0"/>
                          <a:cs typeface="Times New Roman" panose="02020603050405020304" pitchFamily="18" charset="0"/>
                        </a:rPr>
                        <a:t>) arendamisel kasutatud komponente</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0" kern="1200" baseline="0" dirty="0">
                          <a:solidFill>
                            <a:schemeClr val="bg2"/>
                          </a:solidFill>
                          <a:effectLst/>
                          <a:latin typeface="+mj-lt"/>
                          <a:ea typeface="Calibri" panose="020F0502020204030204" pitchFamily="34" charset="0"/>
                          <a:cs typeface="Times New Roman" panose="02020603050405020304" pitchFamily="18" charset="0"/>
                        </a:rPr>
                        <a:t>Eeltööna on TEHIK korraldanud töötajatele FHIR standardi koolitusi</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00" baseline="0" dirty="0">
                          <a:solidFill>
                            <a:schemeClr val="bg2"/>
                          </a:solidFill>
                          <a:effectLst/>
                          <a:latin typeface="+mn-lt"/>
                          <a:ea typeface="Calibri" panose="020F0502020204030204" pitchFamily="34" charset="0"/>
                          <a:cs typeface="Times New Roman" panose="02020603050405020304" pitchFamily="18" charset="0"/>
                        </a:rPr>
                        <a:t>Riskid on kirjeldatud: faili Lisataotlused koond_2022-2025 lehel RES7</a:t>
                      </a:r>
                      <a:endParaRPr lang="et-EE" sz="900" b="0" kern="1200" baseline="0" dirty="0">
                        <a:solidFill>
                          <a:schemeClr val="bg2"/>
                        </a:solidFill>
                        <a:effectLst/>
                        <a:latin typeface="+mj-lt"/>
                        <a:ea typeface="Calibri" panose="020F0502020204030204" pitchFamily="34"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580472"/>
                  </a:ext>
                </a:extLst>
              </a:tr>
              <a:tr h="1201021">
                <a:tc>
                  <a:txBody>
                    <a:bodyPr/>
                    <a:lstStyle/>
                    <a:p>
                      <a:pPr marL="107315" indent="-90170" algn="l">
                        <a:lnSpc>
                          <a:spcPct val="107000"/>
                        </a:lnSpc>
                        <a:spcAft>
                          <a:spcPts val="0"/>
                        </a:spcAft>
                      </a:pPr>
                      <a:r>
                        <a:rPr lang="et-EE" sz="900" b="1" dirty="0">
                          <a:solidFill>
                            <a:schemeClr val="bg2"/>
                          </a:solidFill>
                          <a:effectLst/>
                          <a:latin typeface="+mj-lt"/>
                          <a:ea typeface="Calibri" panose="020F0502020204030204" pitchFamily="34" charset="0"/>
                          <a:cs typeface="Times New Roman" panose="02020603050405020304" pitchFamily="18" charset="0"/>
                        </a:rPr>
                        <a:t>8. Kasutajate grupid, kolmandad osapooled</a:t>
                      </a:r>
                      <a:endParaRPr lang="en-GB" sz="900" dirty="0">
                        <a:solidFill>
                          <a:schemeClr val="bg2"/>
                        </a:solidFill>
                        <a:effectLst/>
                        <a:latin typeface="+mj-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00" dirty="0">
                          <a:solidFill>
                            <a:schemeClr val="bg2"/>
                          </a:solidFill>
                          <a:effectLst/>
                          <a:latin typeface="+mj-lt"/>
                          <a:ea typeface="Roboto" panose="02000000000000000000" pitchFamily="2" charset="0"/>
                          <a:cs typeface="Times New Roman" panose="02020603050405020304" pitchFamily="18" charset="0"/>
                        </a:rPr>
                        <a:t>Lõplik</a:t>
                      </a:r>
                      <a:r>
                        <a:rPr lang="et-EE" sz="900" baseline="0" dirty="0">
                          <a:solidFill>
                            <a:schemeClr val="bg2"/>
                          </a:solidFill>
                          <a:effectLst/>
                          <a:latin typeface="+mj-lt"/>
                          <a:ea typeface="Roboto" panose="02000000000000000000" pitchFamily="2" charset="0"/>
                          <a:cs typeface="Times New Roman" panose="02020603050405020304" pitchFamily="18" charset="0"/>
                        </a:rPr>
                        <a:t> kasusaaja on patsient</a:t>
                      </a:r>
                      <a:endParaRPr lang="et-EE" sz="900" dirty="0">
                        <a:solidFill>
                          <a:schemeClr val="bg2"/>
                        </a:solidFill>
                        <a:effectLst/>
                        <a:latin typeface="+mj-lt"/>
                        <a:ea typeface="Roboto" panose="02000000000000000000" pitchFamily="2"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00" dirty="0" err="1">
                          <a:solidFill>
                            <a:schemeClr val="bg2"/>
                          </a:solidFill>
                          <a:effectLst/>
                          <a:latin typeface="+mj-lt"/>
                          <a:ea typeface="Roboto" panose="02000000000000000000" pitchFamily="2" charset="0"/>
                          <a:cs typeface="Times New Roman" panose="02020603050405020304" pitchFamily="18" charset="0"/>
                        </a:rPr>
                        <a:t>TISiga</a:t>
                      </a:r>
                      <a:r>
                        <a:rPr lang="et-EE" sz="900" baseline="0" dirty="0">
                          <a:solidFill>
                            <a:schemeClr val="bg2"/>
                          </a:solidFill>
                          <a:effectLst/>
                          <a:latin typeface="+mj-lt"/>
                          <a:ea typeface="Roboto" panose="02000000000000000000" pitchFamily="2" charset="0"/>
                          <a:cs typeface="Times New Roman" panose="02020603050405020304" pitchFamily="18" charset="0"/>
                        </a:rPr>
                        <a:t> liidestunud t</a:t>
                      </a:r>
                      <a:r>
                        <a:rPr lang="et-EE" sz="900" dirty="0">
                          <a:solidFill>
                            <a:schemeClr val="bg2"/>
                          </a:solidFill>
                          <a:effectLst/>
                          <a:latin typeface="+mj-lt"/>
                          <a:ea typeface="Roboto" panose="02000000000000000000" pitchFamily="2" charset="0"/>
                          <a:cs typeface="Times New Roman" panose="02020603050405020304" pitchFamily="18" charset="0"/>
                        </a:rPr>
                        <a:t>ervishoiuteenuste</a:t>
                      </a:r>
                      <a:r>
                        <a:rPr lang="et-EE" sz="900" baseline="0" dirty="0">
                          <a:solidFill>
                            <a:schemeClr val="bg2"/>
                          </a:solidFill>
                          <a:effectLst/>
                          <a:latin typeface="+mj-lt"/>
                          <a:ea typeface="Roboto" panose="02000000000000000000" pitchFamily="2" charset="0"/>
                          <a:cs typeface="Times New Roman" panose="02020603050405020304" pitchFamily="18" charset="0"/>
                        </a:rPr>
                        <a:t> </a:t>
                      </a:r>
                      <a:r>
                        <a:rPr lang="et-EE" sz="900" baseline="0" dirty="0" err="1">
                          <a:solidFill>
                            <a:schemeClr val="bg2"/>
                          </a:solidFill>
                          <a:effectLst/>
                          <a:latin typeface="+mj-lt"/>
                          <a:ea typeface="Roboto" panose="02000000000000000000" pitchFamily="2" charset="0"/>
                          <a:cs typeface="Times New Roman" panose="02020603050405020304" pitchFamily="18" charset="0"/>
                        </a:rPr>
                        <a:t>osutajad</a:t>
                      </a:r>
                      <a:endParaRPr lang="et-EE" sz="900" baseline="0" dirty="0">
                        <a:solidFill>
                          <a:schemeClr val="bg2"/>
                        </a:solidFill>
                        <a:effectLst/>
                        <a:latin typeface="+mj-lt"/>
                        <a:ea typeface="Roboto" panose="02000000000000000000" pitchFamily="2"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Tarkvaraarendajad</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Roboto" panose="02000000000000000000" pitchFamily="2" charset="0"/>
                          <a:cs typeface="Times New Roman" panose="02020603050405020304" pitchFamily="18" charset="0"/>
                        </a:rPr>
                        <a:t>TIS teenuseid kasutavad riigiasutused</a:t>
                      </a:r>
                      <a:endParaRPr lang="en-GB" sz="900" dirty="0">
                        <a:solidFill>
                          <a:schemeClr val="bg2"/>
                        </a:solidFill>
                        <a:effectLst/>
                        <a:latin typeface="+mj-lt"/>
                        <a:ea typeface="Roboto" panose="02000000000000000000" pitchFamily="2"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00" b="1" dirty="0">
                          <a:solidFill>
                            <a:schemeClr val="bg2"/>
                          </a:solidFill>
                          <a:effectLst/>
                          <a:latin typeface="+mj-lt"/>
                          <a:ea typeface="Calibri" panose="020F0502020204030204" pitchFamily="34" charset="0"/>
                          <a:cs typeface="Times New Roman" panose="02020603050405020304" pitchFamily="18" charset="0"/>
                        </a:rPr>
                        <a:t>9. Projekti/tegevuse innovaatilisus</a:t>
                      </a:r>
                      <a:endParaRPr lang="en-GB" sz="900" dirty="0">
                        <a:solidFill>
                          <a:schemeClr val="bg2"/>
                        </a:solidFill>
                        <a:effectLst/>
                        <a:latin typeface="+mj-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Calibri" panose="020F0502020204030204" pitchFamily="34" charset="0"/>
                          <a:cs typeface="Times New Roman" panose="02020603050405020304" pitchFamily="18" charset="0"/>
                        </a:rPr>
                        <a:t>Andmed hakkavad tervishoiuteenuse </a:t>
                      </a:r>
                      <a:r>
                        <a:rPr lang="et-EE" sz="900" baseline="0" dirty="0" err="1">
                          <a:solidFill>
                            <a:schemeClr val="bg2"/>
                          </a:solidFill>
                          <a:effectLst/>
                          <a:latin typeface="+mj-lt"/>
                          <a:ea typeface="Calibri" panose="020F0502020204030204" pitchFamily="34" charset="0"/>
                          <a:cs typeface="Times New Roman" panose="02020603050405020304" pitchFamily="18" charset="0"/>
                        </a:rPr>
                        <a:t>osutajate</a:t>
                      </a:r>
                      <a:r>
                        <a:rPr lang="et-EE" sz="900" baseline="0" dirty="0">
                          <a:solidFill>
                            <a:schemeClr val="bg2"/>
                          </a:solidFill>
                          <a:effectLst/>
                          <a:latin typeface="+mj-lt"/>
                          <a:ea typeface="Calibri" panose="020F0502020204030204" pitchFamily="34" charset="0"/>
                          <a:cs typeface="Times New Roman" panose="02020603050405020304" pitchFamily="18" charset="0"/>
                        </a:rPr>
                        <a:t> vahel kiiremini liikuma, võimaldades pakkuda paremat tervishoiuteenust</a:t>
                      </a:r>
                    </a:p>
                    <a:p>
                      <a:pPr marL="171450" indent="-171450" algn="l">
                        <a:lnSpc>
                          <a:spcPct val="107000"/>
                        </a:lnSpc>
                        <a:spcAft>
                          <a:spcPts val="0"/>
                        </a:spcAft>
                        <a:buFont typeface="Arial" panose="020B0604020202020204" pitchFamily="34" charset="0"/>
                        <a:buChar char="•"/>
                      </a:pPr>
                      <a:r>
                        <a:rPr lang="et-EE" sz="900" dirty="0">
                          <a:solidFill>
                            <a:schemeClr val="bg2"/>
                          </a:solidFill>
                          <a:effectLst/>
                          <a:latin typeface="+mj-lt"/>
                          <a:ea typeface="Calibri" panose="020F0502020204030204" pitchFamily="34" charset="0"/>
                          <a:cs typeface="Times New Roman" panose="02020603050405020304" pitchFamily="18" charset="0"/>
                        </a:rPr>
                        <a:t>HL7 FHIR standardil baseeruva andmevahetuse kasutuselevõtmine</a:t>
                      </a:r>
                    </a:p>
                    <a:p>
                      <a:pPr marL="171450" indent="-171450" algn="l">
                        <a:lnSpc>
                          <a:spcPct val="107000"/>
                        </a:lnSpc>
                        <a:spcAft>
                          <a:spcPts val="0"/>
                        </a:spcAft>
                        <a:buFont typeface="Arial" panose="020B0604020202020204" pitchFamily="34" charset="0"/>
                        <a:buChar char="•"/>
                      </a:pPr>
                      <a:r>
                        <a:rPr lang="et-EE" sz="900" dirty="0">
                          <a:solidFill>
                            <a:schemeClr val="bg2"/>
                          </a:solidFill>
                          <a:effectLst/>
                          <a:latin typeface="+mj-lt"/>
                          <a:ea typeface="Calibri" panose="020F0502020204030204" pitchFamily="34" charset="0"/>
                          <a:cs typeface="Times New Roman" panose="02020603050405020304" pitchFamily="18" charset="0"/>
                        </a:rPr>
                        <a:t>Olemasolevate</a:t>
                      </a:r>
                      <a:r>
                        <a:rPr lang="et-EE" sz="900" baseline="0" dirty="0">
                          <a:solidFill>
                            <a:schemeClr val="bg2"/>
                          </a:solidFill>
                          <a:effectLst/>
                          <a:latin typeface="+mj-lt"/>
                          <a:ea typeface="Calibri" panose="020F0502020204030204" pitchFamily="34" charset="0"/>
                          <a:cs typeface="Times New Roman" panose="02020603050405020304" pitchFamily="18" charset="0"/>
                        </a:rPr>
                        <a:t> komponentide taaskasutus</a:t>
                      </a:r>
                    </a:p>
                    <a:p>
                      <a:pPr marL="171450" indent="-171450" algn="l">
                        <a:lnSpc>
                          <a:spcPct val="107000"/>
                        </a:lnSpc>
                        <a:spcAft>
                          <a:spcPts val="0"/>
                        </a:spcAft>
                        <a:buFont typeface="Arial" panose="020B0604020202020204" pitchFamily="34" charset="0"/>
                        <a:buChar char="•"/>
                      </a:pPr>
                      <a:r>
                        <a:rPr lang="et-EE" sz="900" baseline="0" dirty="0">
                          <a:solidFill>
                            <a:schemeClr val="bg2"/>
                          </a:solidFill>
                          <a:effectLst/>
                          <a:latin typeface="+mj-lt"/>
                          <a:ea typeface="Calibri" panose="020F0502020204030204" pitchFamily="34" charset="0"/>
                          <a:cs typeface="Times New Roman" panose="02020603050405020304" pitchFamily="18" charset="0"/>
                        </a:rPr>
                        <a:t>Mikroteenustel põhinev arhitektuur</a:t>
                      </a:r>
                      <a:endParaRPr lang="en-GB" sz="900" dirty="0">
                        <a:solidFill>
                          <a:schemeClr val="bg2"/>
                        </a:solidFill>
                        <a:effectLst/>
                        <a:latin typeface="+mj-lt"/>
                        <a:ea typeface="Calibri" panose="020F0502020204030204" pitchFamily="34" charset="0"/>
                        <a:cs typeface="Times New Roman" panose="02020603050405020304" pitchFamily="18" charset="0"/>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marL="0" algn="l" defTabSz="675005" rtl="0" eaLnBrk="1" latinLnBrk="0" hangingPunct="1">
                        <a:lnSpc>
                          <a:spcPct val="107000"/>
                        </a:lnSpc>
                        <a:spcAft>
                          <a:spcPts val="0"/>
                        </a:spcAft>
                      </a:pPr>
                      <a:r>
                        <a:rPr lang="et-EE" sz="900" b="1" kern="1200" dirty="0">
                          <a:solidFill>
                            <a:schemeClr val="bg2"/>
                          </a:solidFill>
                          <a:effectLst/>
                          <a:latin typeface="+mn-lt"/>
                          <a:ea typeface="Calibri" panose="020F0502020204030204" pitchFamily="34" charset="0"/>
                          <a:cs typeface="Times New Roman" panose="02020603050405020304" pitchFamily="18" charset="0"/>
                        </a:rPr>
                        <a:t>10. Muu</a:t>
                      </a:r>
                      <a:r>
                        <a:rPr lang="et-EE" sz="900" b="1" kern="1200" baseline="0" dirty="0">
                          <a:solidFill>
                            <a:schemeClr val="bg2"/>
                          </a:solidFill>
                          <a:effectLst/>
                          <a:latin typeface="+mn-lt"/>
                          <a:ea typeface="Calibri" panose="020F0502020204030204" pitchFamily="34" charset="0"/>
                          <a:cs typeface="Times New Roman" panose="02020603050405020304" pitchFamily="18" charset="0"/>
                        </a:rPr>
                        <a:t> oluline info, mida eelnevates lahtrites ei ole käsitletu</a:t>
                      </a:r>
                    </a:p>
                    <a:p>
                      <a:pPr marL="0" marR="0" lvl="0" indent="0" algn="l" defTabSz="675005" rtl="0" eaLnBrk="1" fontAlgn="auto" latinLnBrk="0" hangingPunct="1">
                        <a:lnSpc>
                          <a:spcPct val="107000"/>
                        </a:lnSpc>
                        <a:spcBef>
                          <a:spcPts val="0"/>
                        </a:spcBef>
                        <a:spcAft>
                          <a:spcPts val="0"/>
                        </a:spcAft>
                        <a:buClrTx/>
                        <a:buSzTx/>
                        <a:buFontTx/>
                        <a:buNone/>
                        <a:tabLst/>
                        <a:defRPr/>
                      </a:pPr>
                      <a:r>
                        <a:rPr lang="et-EE" sz="9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Tegemist on jätkusuutlikkuse tagamise taotlusega, mistõttu on oluline rahastuse jätkumine 2026. a ja edaspidi.</a:t>
                      </a:r>
                      <a:endParaRPr lang="en-GB" sz="900" b="0" i="0" u="none" strike="noStrike"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endParaRPr>
                    </a:p>
                  </a:txBody>
                  <a:tcPr marL="37558" marR="37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847963"/>
                  </a:ext>
                </a:extLst>
              </a:tr>
            </a:tbl>
          </a:graphicData>
        </a:graphic>
      </p:graphicFrame>
    </p:spTree>
    <p:extLst>
      <p:ext uri="{BB962C8B-B14F-4D97-AF65-F5344CB8AC3E}">
        <p14:creationId xmlns:p14="http://schemas.microsoft.com/office/powerpoint/2010/main" val="375795814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isu kohatäide 10"/>
          <p:cNvGraphicFramePr>
            <a:graphicFrameLocks/>
          </p:cNvGraphicFramePr>
          <p:nvPr>
            <p:extLst>
              <p:ext uri="{D42A27DB-BD31-4B8C-83A1-F6EECF244321}">
                <p14:modId xmlns:p14="http://schemas.microsoft.com/office/powerpoint/2010/main" val="2273298203"/>
              </p:ext>
            </p:extLst>
          </p:nvPr>
        </p:nvGraphicFramePr>
        <p:xfrm>
          <a:off x="353" y="0"/>
          <a:ext cx="12159897" cy="7561797"/>
        </p:xfrm>
        <a:graphic>
          <a:graphicData uri="http://schemas.openxmlformats.org/drawingml/2006/table">
            <a:tbl>
              <a:tblPr firstRow="1" firstCol="1" bandRow="1"/>
              <a:tblGrid>
                <a:gridCol w="5359692">
                  <a:extLst>
                    <a:ext uri="{9D8B030D-6E8A-4147-A177-3AD203B41FA5}">
                      <a16:colId xmlns:a16="http://schemas.microsoft.com/office/drawing/2014/main" val="1078582206"/>
                    </a:ext>
                  </a:extLst>
                </a:gridCol>
                <a:gridCol w="2736304">
                  <a:extLst>
                    <a:ext uri="{9D8B030D-6E8A-4147-A177-3AD203B41FA5}">
                      <a16:colId xmlns:a16="http://schemas.microsoft.com/office/drawing/2014/main" val="729823776"/>
                    </a:ext>
                  </a:extLst>
                </a:gridCol>
                <a:gridCol w="4063901">
                  <a:extLst>
                    <a:ext uri="{9D8B030D-6E8A-4147-A177-3AD203B41FA5}">
                      <a16:colId xmlns:a16="http://schemas.microsoft.com/office/drawing/2014/main" val="89925652"/>
                    </a:ext>
                  </a:extLst>
                </a:gridCol>
              </a:tblGrid>
              <a:tr h="218980">
                <a:tc gridSpan="3">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0" marR="0" lvl="0" indent="0" algn="l" defTabSz="912023" rtl="0" eaLnBrk="1" fontAlgn="auto" latinLnBrk="0" hangingPunct="1">
                        <a:lnSpc>
                          <a:spcPct val="107000"/>
                        </a:lnSpc>
                        <a:spcBef>
                          <a:spcPts val="0"/>
                        </a:spcBef>
                        <a:spcAft>
                          <a:spcPts val="0"/>
                        </a:spcAft>
                        <a:buClrTx/>
                        <a:buSzTx/>
                        <a:buFontTx/>
                        <a:buNone/>
                        <a:tabLst/>
                        <a:defRPr/>
                      </a:pPr>
                      <a:r>
                        <a:rPr lang="et-EE" sz="1200" b="1" kern="1200" dirty="0">
                          <a:solidFill>
                            <a:schemeClr val="bg2"/>
                          </a:solidFill>
                          <a:effectLst/>
                          <a:latin typeface="+mn-lt"/>
                          <a:ea typeface="Calibri" panose="020F0502020204030204" pitchFamily="34" charset="0"/>
                          <a:cs typeface="Times New Roman" panose="02020603050405020304" pitchFamily="18" charset="0"/>
                        </a:rPr>
                        <a:t>RES8 / Tervise</a:t>
                      </a:r>
                      <a:r>
                        <a:rPr lang="et-EE" sz="1200" b="1" kern="1200" baseline="0" dirty="0">
                          <a:solidFill>
                            <a:schemeClr val="bg2"/>
                          </a:solidFill>
                          <a:effectLst/>
                          <a:latin typeface="+mn-lt"/>
                          <a:ea typeface="Calibri" panose="020F0502020204030204" pitchFamily="34" charset="0"/>
                          <a:cs typeface="Times New Roman" panose="02020603050405020304" pitchFamily="18" charset="0"/>
                        </a:rPr>
                        <a:t> ja Heaolu Infosüsteemide Keskus </a:t>
                      </a:r>
                      <a:r>
                        <a:rPr lang="et-EE" sz="1200" b="1" kern="1200" dirty="0">
                          <a:solidFill>
                            <a:schemeClr val="bg2"/>
                          </a:solidFill>
                          <a:effectLst/>
                          <a:latin typeface="+mn-lt"/>
                          <a:ea typeface="Calibri" panose="020F0502020204030204" pitchFamily="34" charset="0"/>
                          <a:cs typeface="Times New Roman" panose="02020603050405020304" pitchFamily="18" charset="0"/>
                        </a:rPr>
                        <a:t>/ Sotsiaalkaitse valdkonna andmekogude</a:t>
                      </a:r>
                      <a:r>
                        <a:rPr lang="et-EE" sz="1200" b="1" kern="1200" baseline="0" dirty="0">
                          <a:solidFill>
                            <a:schemeClr val="bg2"/>
                          </a:solidFill>
                          <a:effectLst/>
                          <a:latin typeface="+mn-lt"/>
                          <a:ea typeface="Calibri" panose="020F0502020204030204" pitchFamily="34" charset="0"/>
                          <a:cs typeface="Times New Roman" panose="02020603050405020304" pitchFamily="18" charset="0"/>
                        </a:rPr>
                        <a:t> baasrahastuse tagamine </a:t>
                      </a:r>
                      <a:r>
                        <a:rPr lang="et-EE" sz="1200" b="1" kern="1200" dirty="0">
                          <a:solidFill>
                            <a:schemeClr val="bg2"/>
                          </a:solidFill>
                          <a:effectLst/>
                          <a:latin typeface="+mn-lt"/>
                          <a:ea typeface="Calibri" panose="020F0502020204030204" pitchFamily="34" charset="0"/>
                          <a:cs typeface="Times New Roman" panose="02020603050405020304" pitchFamily="18" charset="0"/>
                        </a:rPr>
                        <a:t>/ </a:t>
                      </a:r>
                      <a:r>
                        <a:rPr lang="et-EE" sz="1200" b="1" kern="1200" dirty="0">
                          <a:solidFill>
                            <a:srgbClr val="0000FF"/>
                          </a:solidFill>
                          <a:effectLst/>
                          <a:latin typeface="+mn-lt"/>
                          <a:ea typeface="Calibri" panose="020F0502020204030204" pitchFamily="34" charset="0"/>
                          <a:cs typeface="Times New Roman" panose="02020603050405020304" pitchFamily="18" charset="0"/>
                        </a:rPr>
                        <a:t>5 670 378</a:t>
                      </a:r>
                      <a:r>
                        <a:rPr lang="et-EE" sz="1200" b="1" kern="1200" dirty="0">
                          <a:solidFill>
                            <a:schemeClr val="bg2"/>
                          </a:solidFill>
                          <a:effectLst/>
                          <a:latin typeface="+mn-lt"/>
                          <a:ea typeface="Calibri" panose="020F0502020204030204" pitchFamily="34" charset="0"/>
                          <a:cs typeface="Times New Roman" panose="02020603050405020304" pitchFamily="18" charset="0"/>
                        </a:rPr>
                        <a:t> +KM, </a:t>
                      </a:r>
                      <a:r>
                        <a:rPr lang="et-EE" sz="1200" b="1" kern="1200" dirty="0">
                          <a:solidFill>
                            <a:srgbClr val="0000FF"/>
                          </a:solidFill>
                          <a:effectLst/>
                          <a:latin typeface="+mn-lt"/>
                          <a:ea typeface="Calibri" panose="020F0502020204030204" pitchFamily="34" charset="0"/>
                          <a:cs typeface="Times New Roman" panose="02020603050405020304" pitchFamily="18" charset="0"/>
                        </a:rPr>
                        <a:t>2022: 948 678 eurot</a:t>
                      </a:r>
                      <a:endParaRPr lang="en-GB" sz="1200" b="1" kern="1200" dirty="0">
                        <a:solidFill>
                          <a:srgbClr val="0000FF"/>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t-EE"/>
                    </a:p>
                  </a:txBody>
                  <a:tcPr/>
                </a:tc>
                <a:tc hMerge="1">
                  <a:txBody>
                    <a:bodyPr/>
                    <a:lstStyle/>
                    <a:p>
                      <a:endParaRPr lang="en-US"/>
                    </a:p>
                  </a:txBody>
                  <a:tcPr/>
                </a:tc>
                <a:extLst>
                  <a:ext uri="{0D108BD9-81ED-4DB2-BD59-A6C34878D82A}">
                    <a16:rowId xmlns:a16="http://schemas.microsoft.com/office/drawing/2014/main" val="2972045553"/>
                  </a:ext>
                </a:extLst>
              </a:tr>
              <a:tr h="1993518">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0" marR="0" lvl="0" indent="0" algn="l" defTabSz="675005" rtl="0" eaLnBrk="1" fontAlgn="auto" latinLnBrk="0" hangingPunct="1">
                        <a:lnSpc>
                          <a:spcPct val="107000"/>
                        </a:lnSpc>
                        <a:spcBef>
                          <a:spcPts val="0"/>
                        </a:spcBef>
                        <a:spcAft>
                          <a:spcPts val="0"/>
                        </a:spcAft>
                        <a:buClrTx/>
                        <a:buSzTx/>
                        <a:buFontTx/>
                        <a:buNone/>
                        <a:tabLst/>
                        <a:defRPr/>
                      </a:pPr>
                      <a:r>
                        <a:rPr lang="et-EE" sz="1000" b="1" kern="1200" dirty="0">
                          <a:solidFill>
                            <a:schemeClr val="bg2"/>
                          </a:solidFill>
                          <a:effectLst/>
                          <a:latin typeface="+mn-lt"/>
                          <a:ea typeface="Calibri" panose="020F0502020204030204" pitchFamily="34" charset="0"/>
                          <a:cs typeface="Times New Roman" panose="02020603050405020304" pitchFamily="18" charset="0"/>
                        </a:rPr>
                        <a:t>1. Probleem </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SKAIS ja STAR andmekogudel puudub iga-aastane piisav baasrahastus õigusaktidest tulenevate väikearenduste ja tarkvara uuenduste tegemiseks, EESSI infosüsteemi RINA hooldab ja arendab EL, kuid 2021. a antakse RINA üle </a:t>
                      </a:r>
                      <a:r>
                        <a:rPr kumimoji="0" lang="et-EE" sz="1000" b="0" i="0" u="none" strike="noStrike" kern="1200" cap="none" spc="0" normalizeH="0" baseline="0" dirty="0" err="1">
                          <a:ln>
                            <a:noFill/>
                          </a:ln>
                          <a:solidFill>
                            <a:schemeClr val="bg2"/>
                          </a:solidFill>
                          <a:effectLst/>
                          <a:uLnTx/>
                          <a:uFillTx/>
                          <a:latin typeface="+mn-lt"/>
                          <a:ea typeface="Calibri" panose="020F0502020204030204" pitchFamily="34" charset="0"/>
                          <a:cs typeface="Times New Roman" panose="02020603050405020304" pitchFamily="18" charset="0"/>
                        </a:rPr>
                        <a:t>TEHIKu</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 haldusesse</a:t>
                      </a:r>
                    </a:p>
                    <a:p>
                      <a:pPr marL="0" marR="0" lvl="0" indent="0" algn="l" defTabSz="676765" rtl="0" eaLnBrk="1" fontAlgn="auto" latinLnBrk="0" hangingPunct="1">
                        <a:lnSpc>
                          <a:spcPct val="107000"/>
                        </a:lnSpc>
                        <a:spcBef>
                          <a:spcPts val="0"/>
                        </a:spcBef>
                        <a:spcAft>
                          <a:spcPts val="0"/>
                        </a:spcAft>
                        <a:buClrTx/>
                        <a:buSzTx/>
                        <a:buFontTx/>
                        <a:buNone/>
                        <a:tabLst/>
                        <a:defRPr/>
                      </a:pPr>
                      <a:r>
                        <a:rPr lang="et-EE" sz="1000" b="1" kern="1200" dirty="0">
                          <a:solidFill>
                            <a:schemeClr val="bg2"/>
                          </a:solidFill>
                          <a:effectLst/>
                          <a:latin typeface="+mn-lt"/>
                          <a:ea typeface="Calibri" panose="020F0502020204030204" pitchFamily="34" charset="0"/>
                          <a:cs typeface="Times New Roman" panose="02020603050405020304" pitchFamily="18" charset="0"/>
                        </a:rPr>
                        <a:t>1.1 Lisataotluse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a:t>
                      </a:r>
                      <a:r>
                        <a:rPr lang="et-EE" sz="1000" b="1" kern="1200" dirty="0">
                          <a:solidFill>
                            <a:schemeClr val="bg2"/>
                          </a:solidFill>
                          <a:effectLst/>
                          <a:latin typeface="+mn-lt"/>
                          <a:ea typeface="Calibri" panose="020F0502020204030204" pitchFamily="34" charset="0"/>
                          <a:cs typeface="Times New Roman" panose="02020603050405020304" pitchFamily="18" charset="0"/>
                        </a:rPr>
                        <a:t>eesmärk</a:t>
                      </a:r>
                      <a:r>
                        <a:rPr lang="et-EE" sz="1000" kern="1200" dirty="0">
                          <a:solidFill>
                            <a:schemeClr val="bg2"/>
                          </a:solidFill>
                          <a:effectLst/>
                          <a:latin typeface="+mn-lt"/>
                          <a:ea typeface="Calibri" panose="020F0502020204030204" pitchFamily="34" charset="0"/>
                          <a:cs typeface="Times New Roman" panose="02020603050405020304" pitchFamily="18" charset="0"/>
                        </a:rPr>
                        <a:t>  </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tagada SKAIS ja STAR andmekogudele, sh RINA iga-aastane baasrahastus, et teenused saaksid korrektselt toimida ja oleks tagatud teenuste vastavus õigusaktidele</a:t>
                      </a:r>
                      <a:endParaRPr kumimoji="0" lang="en-GB" sz="1000" b="0" i="0" u="none" strike="noStrike" kern="1200" cap="none" spc="0" normalizeH="0" baseline="0" noProof="0" dirty="0">
                        <a:ln>
                          <a:noFill/>
                        </a:ln>
                        <a:solidFill>
                          <a:schemeClr val="bg2"/>
                        </a:solidFill>
                        <a:effectLst/>
                        <a:uLnTx/>
                        <a:uFillTx/>
                        <a:latin typeface="+mn-lt"/>
                        <a:ea typeface="Calibri" panose="020F0502020204030204" pitchFamily="34" charset="0"/>
                        <a:cs typeface="Times New Roman" panose="02020603050405020304" pitchFamily="18" charset="0"/>
                      </a:endParaRPr>
                    </a:p>
                    <a:p>
                      <a:pPr marL="0" marR="0" lvl="0" indent="0" algn="l" defTabSz="675005" rtl="0" eaLnBrk="1" fontAlgn="auto" latinLnBrk="0" hangingPunct="1">
                        <a:lnSpc>
                          <a:spcPct val="107000"/>
                        </a:lnSpc>
                        <a:spcBef>
                          <a:spcPts val="0"/>
                        </a:spcBef>
                        <a:spcAft>
                          <a:spcPts val="0"/>
                        </a:spcAft>
                        <a:buClrTx/>
                        <a:buSzTx/>
                        <a:buFontTx/>
                        <a:buNone/>
                        <a:tabLst/>
                        <a:defRPr/>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1.2 </a:t>
                      </a:r>
                      <a:r>
                        <a:rPr lang="et-EE" sz="1000" b="1" kern="1200" baseline="0" dirty="0" err="1">
                          <a:solidFill>
                            <a:schemeClr val="bg2"/>
                          </a:solidFill>
                          <a:effectLst/>
                          <a:latin typeface="+mn-lt"/>
                          <a:ea typeface="Calibri" panose="020F0502020204030204" pitchFamily="34" charset="0"/>
                          <a:cs typeface="Times New Roman" panose="02020603050405020304" pitchFamily="18" charset="0"/>
                        </a:rPr>
                        <a:t>SFi</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projektiga seos  </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Perelepituse arendus, Ohvriabiteenuse uuendused seoses uute , Pensioniteenuse I etapi arendusteenuste lisandumisega I etapi arendus, </a:t>
                      </a:r>
                    </a:p>
                    <a:p>
                      <a:pPr marL="0" marR="0" lvl="0" indent="0" algn="l" defTabSz="675005" rtl="0" eaLnBrk="1" fontAlgn="auto" latinLnBrk="0" hangingPunct="1">
                        <a:lnSpc>
                          <a:spcPct val="107000"/>
                        </a:lnSpc>
                        <a:spcBef>
                          <a:spcPts val="0"/>
                        </a:spcBef>
                        <a:spcAft>
                          <a:spcPts val="0"/>
                        </a:spcAft>
                        <a:buClrTx/>
                        <a:buSzTx/>
                        <a:buFontTx/>
                        <a:buNone/>
                        <a:tabLst/>
                        <a:defRPr/>
                      </a:pP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1.3 Mitterahastamise tagajärg</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Tervise ja Heaolu Infosüsteemide Keskuse lisataotlus Sotsiaalkaitse valdkonna andmekogude </a:t>
                      </a:r>
                      <a:r>
                        <a:rPr lang="et-EE" sz="1000" b="0" kern="1200" baseline="0" dirty="0" err="1">
                          <a:solidFill>
                            <a:schemeClr val="bg2"/>
                          </a:solidFill>
                          <a:effectLst/>
                          <a:latin typeface="+mn-lt"/>
                          <a:ea typeface="Calibri" panose="020F0502020204030204" pitchFamily="34" charset="0"/>
                          <a:cs typeface="Times New Roman" panose="02020603050405020304" pitchFamily="18" charset="0"/>
                        </a:rPr>
                        <a:t>baasrahastuse</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tagamine mitte rahastamisel ei ole võimalik tagada õigusaktidega kooskõlas toetuste, hüvitiste, pensionite maksmist ning rahvusvahelist andmevahetust.</a:t>
                      </a: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0" marR="0" lvl="0" indent="0" algn="l" defTabSz="914400" rtl="0" eaLnBrk="1" fontAlgn="auto" latinLnBrk="0" hangingPunct="1">
                        <a:lnSpc>
                          <a:spcPct val="107000"/>
                        </a:lnSpc>
                        <a:spcBef>
                          <a:spcPts val="0"/>
                        </a:spcBef>
                        <a:spcAft>
                          <a:spcPts val="0"/>
                        </a:spcAft>
                        <a:buClrTx/>
                        <a:buSzTx/>
                        <a:buFontTx/>
                        <a:buNone/>
                        <a:tabLst/>
                        <a:defRPr/>
                      </a:pPr>
                      <a:r>
                        <a:rPr lang="et-EE" sz="1000" b="1" kern="1200" dirty="0">
                          <a:solidFill>
                            <a:schemeClr val="bg2"/>
                          </a:solidFill>
                          <a:effectLst/>
                          <a:latin typeface="+mn-lt"/>
                          <a:ea typeface="Calibri" panose="020F0502020204030204" pitchFamily="34" charset="0"/>
                          <a:cs typeface="Times New Roman" panose="02020603050405020304" pitchFamily="18" charset="0"/>
                        </a:rPr>
                        <a:t>1.4  Panustab alljärgnevasse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teenusesse ja eesmärkidesse:</a:t>
                      </a:r>
                      <a:br>
                        <a:rPr lang="et-EE" sz="1000" b="1" kern="1200" baseline="0" dirty="0">
                          <a:solidFill>
                            <a:schemeClr val="bg2"/>
                          </a:solidFill>
                          <a:effectLst/>
                          <a:latin typeface="+mn-lt"/>
                          <a:ea typeface="Calibri" panose="020F0502020204030204" pitchFamily="34" charset="0"/>
                          <a:cs typeface="Times New Roman" panose="02020603050405020304" pitchFamily="18" charset="0"/>
                        </a:rPr>
                      </a:br>
                      <a:r>
                        <a:rPr lang="et-EE" sz="1000" b="0" i="0" u="none" strike="noStrike" kern="1200" cap="none" spc="0" baseline="0" noProof="0" dirty="0">
                          <a:solidFill>
                            <a:schemeClr val="bg2"/>
                          </a:solidFill>
                          <a:effectLst/>
                          <a:uFillTx/>
                          <a:latin typeface="+mn-lt"/>
                          <a:ea typeface="Calibri" panose="020F0502020204030204" pitchFamily="34" charset="0"/>
                          <a:cs typeface="Times New Roman" panose="02020603050405020304" pitchFamily="18" charset="0"/>
                          <a:sym typeface="Aino Regular"/>
                        </a:rPr>
                        <a:t>P</a:t>
                      </a:r>
                      <a:r>
                        <a:rPr lang="et-EE" sz="1000" b="0" i="0" u="none" strike="noStrike" kern="1200"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anustab</a:t>
                      </a:r>
                      <a:r>
                        <a:rPr lang="et-EE" sz="10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sotsiaalkaitse 67 erinevasse teenusesse ja 6 programmi: Sotsiaalkindlustuse, hoolekande, soolise võrdõiguslikkuse , laste ja perede, tervist toetavate valikute ja </a:t>
                      </a:r>
                      <a:r>
                        <a:rPr lang="et-EE" sz="1000" b="0" i="0" u="none" strike="noStrike" kern="1200" cap="none" spc="0" baseline="0" dirty="0" err="1">
                          <a:solidFill>
                            <a:schemeClr val="bg2"/>
                          </a:solidFill>
                          <a:effectLst/>
                          <a:uFillTx/>
                          <a:latin typeface="+mn-lt"/>
                          <a:ea typeface="Calibri" panose="020F0502020204030204" pitchFamily="34" charset="0"/>
                          <a:cs typeface="Times New Roman" panose="02020603050405020304" pitchFamily="18" charset="0"/>
                          <a:sym typeface="Aino Regular"/>
                        </a:rPr>
                        <a:t>inimkeskse</a:t>
                      </a:r>
                      <a:r>
                        <a:rPr lang="et-EE" sz="10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 tervishoiu praogrammi</a:t>
                      </a:r>
                      <a:endParaRPr lang="en-GB" sz="1000" b="0" i="0" u="none" strike="noStrike" kern="1200" cap="none" spc="0" baseline="0" noProof="0" dirty="0">
                        <a:solidFill>
                          <a:schemeClr val="bg2"/>
                        </a:solidFill>
                        <a:effectLst/>
                        <a:uFillTx/>
                        <a:latin typeface="+mn-lt"/>
                        <a:ea typeface="Calibri" panose="020F0502020204030204" pitchFamily="34" charset="0"/>
                        <a:cs typeface="Times New Roman" panose="02020603050405020304" pitchFamily="18" charset="0"/>
                        <a:sym typeface="Aino Regular"/>
                      </a:endParaRPr>
                    </a:p>
                    <a:p>
                      <a:pPr marL="0" indent="0" algn="l" defTabSz="675010" rtl="0" eaLnBrk="1" latinLnBrk="0" hangingPunct="1">
                        <a:lnSpc>
                          <a:spcPct val="107000"/>
                        </a:lnSpc>
                        <a:spcAft>
                          <a:spcPts val="0"/>
                        </a:spcAft>
                        <a:buFont typeface="Arial" panose="020B0604020202020204" pitchFamily="34" charset="0"/>
                        <a:buNone/>
                      </a:pPr>
                      <a:r>
                        <a:rPr lang="et-EE" sz="1000" b="1" kern="1200" dirty="0">
                          <a:solidFill>
                            <a:schemeClr val="bg2"/>
                          </a:solidFill>
                          <a:effectLst/>
                          <a:latin typeface="+mn-lt"/>
                          <a:ea typeface="Calibri" panose="020F0502020204030204" pitchFamily="34" charset="0"/>
                          <a:cs typeface="Times New Roman" panose="02020603050405020304" pitchFamily="18" charset="0"/>
                        </a:rPr>
                        <a:t>1.5  Panustab järgnevatele</a:t>
                      </a:r>
                      <a:r>
                        <a:rPr lang="et-EE" sz="1000" b="1" kern="1200" baseline="0" dirty="0">
                          <a:solidFill>
                            <a:schemeClr val="bg2"/>
                          </a:solidFill>
                          <a:effectLst/>
                          <a:latin typeface="+mn-lt"/>
                          <a:ea typeface="Calibri" panose="020F0502020204030204" pitchFamily="34" charset="0"/>
                          <a:cs typeface="Times New Roman" panose="02020603050405020304" pitchFamily="18" charset="0"/>
                        </a:rPr>
                        <a:t> suunistele:</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Kratid</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Sündmuspõhised ja/või </a:t>
                      </a:r>
                      <a:r>
                        <a:rPr lang="et-EE" sz="1000" kern="1200" dirty="0" err="1">
                          <a:solidFill>
                            <a:schemeClr val="bg2"/>
                          </a:solidFill>
                          <a:effectLst/>
                          <a:latin typeface="+mn-lt"/>
                          <a:ea typeface="Calibri" panose="020F0502020204030204" pitchFamily="34" charset="0"/>
                          <a:cs typeface="Times New Roman" panose="02020603050405020304" pitchFamily="18" charset="0"/>
                        </a:rPr>
                        <a:t>proaktiivsed</a:t>
                      </a:r>
                      <a:r>
                        <a:rPr lang="et-EE" sz="1000" kern="1200" dirty="0">
                          <a:solidFill>
                            <a:schemeClr val="bg2"/>
                          </a:solidFill>
                          <a:effectLst/>
                          <a:latin typeface="+mn-lt"/>
                          <a:ea typeface="Calibri" panose="020F0502020204030204" pitchFamily="34" charset="0"/>
                          <a:cs typeface="Times New Roman" panose="02020603050405020304" pitchFamily="18" charset="0"/>
                        </a:rPr>
                        <a:t> teenused</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Pilvetehnoloogia kasutuselevõtt</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[x] Andmehaldus</a:t>
                      </a:r>
                    </a:p>
                    <a:p>
                      <a:pPr marL="0" indent="0" algn="l" defTabSz="675010" rtl="0" eaLnBrk="1" latinLnBrk="0" hangingPunct="1">
                        <a:lnSpc>
                          <a:spcPct val="107000"/>
                        </a:lnSpc>
                        <a:spcAft>
                          <a:spcPts val="0"/>
                        </a:spcAft>
                        <a:buFont typeface="Arial" panose="020B0604020202020204" pitchFamily="34" charset="0"/>
                        <a:buNone/>
                      </a:pPr>
                      <a:r>
                        <a:rPr lang="et-EE" sz="1000" kern="1200" dirty="0">
                          <a:solidFill>
                            <a:schemeClr val="bg2"/>
                          </a:solidFill>
                          <a:effectLst/>
                          <a:latin typeface="+mn-lt"/>
                          <a:ea typeface="Calibri" panose="020F0502020204030204" pitchFamily="34" charset="0"/>
                          <a:cs typeface="Times New Roman" panose="02020603050405020304" pitchFamily="18" charset="0"/>
                        </a:rPr>
                        <a:t>[ ] </a:t>
                      </a:r>
                      <a:r>
                        <a:rPr lang="et-EE" sz="1000" kern="1200" dirty="0" err="1">
                          <a:solidFill>
                            <a:schemeClr val="bg2"/>
                          </a:solidFill>
                          <a:effectLst/>
                          <a:latin typeface="+mn-lt"/>
                          <a:ea typeface="Calibri" panose="020F0502020204030204" pitchFamily="34" charset="0"/>
                          <a:cs typeface="Times New Roman" panose="02020603050405020304" pitchFamily="18" charset="0"/>
                        </a:rPr>
                        <a:t>Küberturve</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[x ] TOP 10 äriteenuste kvaliteet</a:t>
                      </a: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2260763195"/>
                  </a:ext>
                </a:extLst>
              </a:tr>
              <a:tr h="2101050">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Times New Roman" panose="02020603050405020304" pitchFamily="18" charset="0"/>
                          <a:cs typeface="Times New Roman" panose="02020603050405020304" pitchFamily="18" charset="0"/>
                        </a:rPr>
                        <a:t>2. Hetkeolukord</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Sotsiaalkaitse valdkonna andmekogude halduseks ja hoolduseks (sh personalikuludeks) on </a:t>
                      </a:r>
                      <a:r>
                        <a:rPr lang="et-EE" sz="1000" b="0" kern="1200" baseline="0" dirty="0" err="1">
                          <a:solidFill>
                            <a:schemeClr val="bg2"/>
                          </a:solidFill>
                          <a:effectLst/>
                          <a:latin typeface="+mn-lt"/>
                          <a:ea typeface="Calibri" panose="020F0502020204030204" pitchFamily="34" charset="0"/>
                          <a:cs typeface="Times New Roman" panose="02020603050405020304" pitchFamily="18" charset="0"/>
                        </a:rPr>
                        <a:t>TEHIKule</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eraldatud VV reservis aastateks 2022-2025 kokku 9 300 996 eurot, </a:t>
                      </a:r>
                      <a:r>
                        <a:rPr lang="et-EE" sz="1000" b="0" kern="1200" baseline="0" dirty="0" err="1">
                          <a:solidFill>
                            <a:schemeClr val="bg2"/>
                          </a:solidFill>
                          <a:effectLst/>
                          <a:latin typeface="+mn-lt"/>
                          <a:ea typeface="Calibri" panose="020F0502020204030204" pitchFamily="34" charset="0"/>
                          <a:cs typeface="Times New Roman" panose="02020603050405020304" pitchFamily="18" charset="0"/>
                        </a:rPr>
                        <a:t>TEHIKu</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baaseelarves aastateks 2022-2025 on 816 400 eurot.</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STAR võeti kasutusel 2010. a. Tegu on monoliitse ja vananenud kasutajaliidesega süsteemiga, mille mitteuuendamine võib viia lisaks kasutajate suurenevale rahulolematusele ka turvaprobleemide tekkeni. </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Pensionite, hüvitiste ja toetustega seotud õigusruum on järjepidevas muutumises, mistõttu on vajalik teenustesse pidev muudatuste sisseviimine ja käsitöö vähendamine, et vältida inimlike vigu. </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Alates 2023. a puudub rahastus 3 ametikohal: IKT süsteemiarhitektuur 3 – 1 AK ja IKT teenuste tugi 3 – 2 AK.</a:t>
                      </a:r>
                    </a:p>
                    <a:p>
                      <a:pPr marL="171450" marR="0" lvl="0" indent="-171450" algn="l" defTabSz="67500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rgbClr val="FF0000"/>
                          </a:solidFill>
                          <a:effectLst/>
                          <a:latin typeface="+mn-lt"/>
                          <a:ea typeface="Calibri" panose="020F0502020204030204" pitchFamily="34" charset="0"/>
                          <a:cs typeface="Times New Roman" panose="02020603050405020304" pitchFamily="18" charset="0"/>
                        </a:rPr>
                        <a:t>SKAIS1 sulgemine on edasi lükatud, kuna on olulised pensioniteenuse muudatused, mida ei ole võimalik kiires ajaplaanis ümber arendada SKAIS2-te. Antud arendused on poliitiline prioriteet ja tuleb jõustada vastavalt õigusaktidele lühikeses ajaplaanis.</a:t>
                      </a:r>
                      <a:endParaRPr lang="en-GB" sz="1000" b="0" kern="1200" dirty="0">
                        <a:solidFill>
                          <a:srgbClr val="FF0000"/>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7000"/>
                        </a:lnSpc>
                        <a:spcAft>
                          <a:spcPts val="0"/>
                        </a:spcAft>
                      </a:pPr>
                      <a:r>
                        <a:rPr lang="et-EE" sz="1000" b="1" dirty="0">
                          <a:solidFill>
                            <a:schemeClr val="bg2"/>
                          </a:solidFill>
                          <a:effectLst/>
                          <a:latin typeface="+mn-lt"/>
                          <a:ea typeface="Times New Roman" panose="02020603050405020304" pitchFamily="18" charset="0"/>
                          <a:cs typeface="Times New Roman" panose="02020603050405020304" pitchFamily="18" charset="0"/>
                        </a:rPr>
                        <a:t>3. Tulemus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SKAIS ja STAR andmekogudega seotud teenused on õigusaktidega kooskõlas.</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rgbClr val="FF0000"/>
                          </a:solidFill>
                          <a:effectLst/>
                          <a:latin typeface="+mn-lt"/>
                          <a:ea typeface="Calibri" panose="020F0502020204030204" pitchFamily="34" charset="0"/>
                          <a:cs typeface="Times New Roman" panose="02020603050405020304" pitchFamily="18" charset="0"/>
                        </a:rPr>
                        <a:t>Tagatud on rahastus pensionite</a:t>
                      </a:r>
                      <a:r>
                        <a:rPr lang="et-EE" sz="1000" kern="1200" baseline="0" dirty="0">
                          <a:solidFill>
                            <a:srgbClr val="FF0000"/>
                          </a:solidFill>
                          <a:effectLst/>
                          <a:latin typeface="+mn-lt"/>
                          <a:ea typeface="Calibri" panose="020F0502020204030204" pitchFamily="34" charset="0"/>
                          <a:cs typeface="Times New Roman" panose="02020603050405020304" pitchFamily="18" charset="0"/>
                        </a:rPr>
                        <a:t> ja toetuste maksmise muudatusteks</a:t>
                      </a:r>
                      <a:endParaRPr lang="et-EE" sz="1000" kern="1200" dirty="0">
                        <a:solidFill>
                          <a:srgbClr val="FF0000"/>
                        </a:solidFill>
                        <a:effectLst/>
                        <a:latin typeface="+mn-lt"/>
                        <a:ea typeface="Calibri" panose="020F0502020204030204" pitchFamily="34" charset="0"/>
                        <a:cs typeface="Times New Roman" panose="02020603050405020304" pitchFamily="18" charset="0"/>
                      </a:endParaRP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kern="1200" dirty="0">
                          <a:solidFill>
                            <a:schemeClr val="bg2"/>
                          </a:solidFill>
                          <a:effectLst/>
                          <a:latin typeface="+mn-lt"/>
                          <a:ea typeface="Calibri" panose="020F0502020204030204" pitchFamily="34" charset="0"/>
                          <a:cs typeface="Times New Roman" panose="02020603050405020304" pitchFamily="18" charset="0"/>
                        </a:rPr>
                        <a:t>Tehnilised</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lahendused põhinevad andmetel ja väheneb käsitöö-vigade hulk.</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dirty="0">
                          <a:solidFill>
                            <a:schemeClr val="bg2"/>
                          </a:solidFill>
                          <a:effectLst/>
                          <a:latin typeface="+mn-lt"/>
                          <a:ea typeface="Calibri" panose="020F0502020204030204" pitchFamily="34" charset="0"/>
                          <a:cs typeface="Times New Roman" panose="02020603050405020304" pitchFamily="18" charset="0"/>
                        </a:rPr>
                        <a:t>RINA</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on </a:t>
                      </a:r>
                      <a:r>
                        <a:rPr lang="et-EE" sz="1000" b="0" kern="1200" baseline="0" dirty="0" err="1">
                          <a:solidFill>
                            <a:schemeClr val="bg2"/>
                          </a:solidFill>
                          <a:effectLst/>
                          <a:latin typeface="+mn-lt"/>
                          <a:ea typeface="Calibri" panose="020F0502020204030204" pitchFamily="34" charset="0"/>
                          <a:cs typeface="Times New Roman" panose="02020603050405020304" pitchFamily="18" charset="0"/>
                        </a:rPr>
                        <a:t>TEHIKu</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halduses, hooldus ja väikearendused on tagatud ning rahvusvaheline andmevahetus toimib.</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kern="1200" baseline="0" dirty="0">
                          <a:solidFill>
                            <a:srgbClr val="FF0000"/>
                          </a:solidFill>
                          <a:effectLst/>
                          <a:latin typeface="+mn-lt"/>
                          <a:ea typeface="Calibri" panose="020F0502020204030204" pitchFamily="34" charset="0"/>
                          <a:cs typeface="Times New Roman" panose="02020603050405020304" pitchFamily="18" charset="0"/>
                        </a:rPr>
                        <a:t>Väikearenduste läbiviimise tulemusel </a:t>
                      </a:r>
                      <a:r>
                        <a:rPr lang="et-EE" sz="1000" b="0" kern="1200" baseline="0" dirty="0" err="1">
                          <a:solidFill>
                            <a:srgbClr val="FF0000"/>
                          </a:solidFill>
                          <a:effectLst/>
                          <a:latin typeface="+mn-lt"/>
                          <a:ea typeface="Calibri" panose="020F0502020204030204" pitchFamily="34" charset="0"/>
                          <a:cs typeface="Times New Roman" panose="02020603050405020304" pitchFamily="18" charset="0"/>
                        </a:rPr>
                        <a:t>väheb</a:t>
                      </a:r>
                      <a:r>
                        <a:rPr lang="et-EE" sz="1000" b="0" kern="1200" baseline="0" dirty="0">
                          <a:solidFill>
                            <a:srgbClr val="FF0000"/>
                          </a:solidFill>
                          <a:effectLst/>
                          <a:latin typeface="+mn-lt"/>
                          <a:ea typeface="Calibri" panose="020F0502020204030204" pitchFamily="34" charset="0"/>
                          <a:cs typeface="Times New Roman" panose="02020603050405020304" pitchFamily="18" charset="0"/>
                        </a:rPr>
                        <a:t> hoolduskulude kasv uute teenuste lisandumisel ja olemasolevate ülalpidamisel.</a:t>
                      </a:r>
                      <a:endParaRPr lang="en-GB" sz="1000" b="0" kern="1200" dirty="0">
                        <a:solidFill>
                          <a:srgbClr val="FF0000"/>
                        </a:solidFill>
                        <a:effectLst/>
                        <a:latin typeface="+mn-lt"/>
                        <a:ea typeface="Calibri" panose="020F0502020204030204" pitchFamily="34" charset="0"/>
                        <a:cs typeface="Times New Roman" panose="02020603050405020304" pitchFamily="18" charset="0"/>
                      </a:endParaRP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t-EE" sz="1000" b="0" kern="1200" dirty="0">
                        <a:solidFill>
                          <a:schemeClr val="bg2"/>
                        </a:solidFill>
                        <a:effectLst/>
                        <a:latin typeface="+mn-lt"/>
                        <a:ea typeface="Times New Roman" panose="02020603050405020304" pitchFamily="18"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n-GB" sz="1000" b="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Times New Roman" panose="02020603050405020304" pitchFamily="18" charset="0"/>
                          <a:cs typeface="Times New Roman" panose="02020603050405020304" pitchFamily="18" charset="0"/>
                        </a:rPr>
                        <a:t>4. Mõju </a:t>
                      </a:r>
                      <a:r>
                        <a:rPr lang="et-EE" sz="1000" dirty="0">
                          <a:solidFill>
                            <a:schemeClr val="bg2"/>
                          </a:solidFill>
                          <a:effectLst/>
                          <a:latin typeface="+mn-lt"/>
                          <a:ea typeface="Times New Roman" panose="02020603050405020304" pitchFamily="18" charset="0"/>
                          <a:cs typeface="Times New Roman" panose="02020603050405020304" pitchFamily="18" charset="0"/>
                        </a:rPr>
                        <a:t>(saavutatav vähemalt 5 aasta jooksul)</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Mõju on esitatud faili Lisataotlused koond_2022-2025 lehel 8.</a:t>
                      </a:r>
                      <a:endParaRPr lang="et-EE" sz="1000" b="1" u="sng" kern="12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kern="1200" baseline="0" dirty="0">
                          <a:solidFill>
                            <a:schemeClr val="bg2"/>
                          </a:solidFill>
                          <a:effectLst/>
                          <a:latin typeface="+mn-lt"/>
                          <a:ea typeface="Calibri" panose="020F0502020204030204" pitchFamily="34" charset="0"/>
                          <a:cs typeface="Times New Roman" panose="02020603050405020304" pitchFamily="18" charset="0"/>
                        </a:rPr>
                        <a:t>Lisataotlus loob elanikonnale õigusaktidega kooskõlas toetuste, hüvitiste ja pensionite saamise.</a:t>
                      </a:r>
                    </a:p>
                    <a:p>
                      <a:pPr marL="171450" marR="0" indent="-171450" algn="l" defTabSz="912023" rtl="0" latinLnBrk="0">
                        <a:lnSpc>
                          <a:spcPct val="107000"/>
                        </a:lnSpc>
                        <a:spcBef>
                          <a:spcPts val="0"/>
                        </a:spcBef>
                        <a:spcAft>
                          <a:spcPts val="0"/>
                        </a:spcAft>
                        <a:buClrTx/>
                        <a:buSzTx/>
                        <a:buFont typeface="Arial" panose="020B0604020202020204" pitchFamily="34" charset="0"/>
                        <a:buChar char="•"/>
                        <a:tabLst/>
                      </a:pPr>
                      <a:r>
                        <a:rPr lang="et-EE" sz="10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Toimub andmevahetus teiste riikidega.</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Mõju on esitatud faili Lisataotlused koond_2022-2025 lehel RES8.</a:t>
                      </a:r>
                    </a:p>
                    <a:p>
                      <a:pPr marL="171450" indent="-171450" algn="l">
                        <a:lnSpc>
                          <a:spcPct val="107000"/>
                        </a:lnSpc>
                        <a:spcAft>
                          <a:spcPts val="0"/>
                        </a:spcAft>
                        <a:buFont typeface="Arial" panose="020B0604020202020204" pitchFamily="34" charset="0"/>
                        <a:buChar char="•"/>
                      </a:pPr>
                      <a:endParaRPr lang="en-GB" sz="100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5785290"/>
                  </a:ext>
                </a:extLst>
              </a:tr>
              <a:tr h="1315935">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indent="71755"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5. Peamised ressursid</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t-EE" sz="1000" b="0" i="0" u="none" strike="noStrike" kern="1200" cap="none" spc="0" normalizeH="0" baseline="0" noProof="0" dirty="0">
                          <a:ln>
                            <a:noFill/>
                          </a:ln>
                          <a:solidFill>
                            <a:schemeClr val="bg2"/>
                          </a:solidFill>
                          <a:effectLst/>
                          <a:uLnTx/>
                          <a:uFillTx/>
                          <a:latin typeface="+mn-lt"/>
                          <a:ea typeface="Calibri" panose="020F0502020204030204" pitchFamily="34" charset="0"/>
                          <a:cs typeface="Times New Roman" panose="02020603050405020304" pitchFamily="18" charset="0"/>
                        </a:rPr>
                        <a:t>TEHIK: IKT juhtimine 3 – 1 AK, IKT süsteemiarhitektuur 2 – 2 AK, IKT süsteemiarhitektuur 3 – 1 AK,  IT IKT-testimine 3 – 1 AK,  IKT-projektijuhtimine 3 – 3,5 AK, IKT projektijuhtimine 2 – 2 AK, IKT teenuste tugi 3 – 6 AK, IKT tootejuhtimine 2 – 2 AK</a:t>
                      </a: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Äriteenuse omanik: SKA</a:t>
                      </a:r>
                    </a:p>
                    <a:p>
                      <a:pPr marL="171450" marR="0" lvl="0" indent="-171450" algn="l" defTabSz="676765"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t-EE" sz="1000" b="0" i="0" u="none" strike="noStrike" kern="1200" cap="none" spc="0" normalizeH="0" baseline="0" dirty="0" err="1">
                          <a:ln>
                            <a:noFill/>
                          </a:ln>
                          <a:solidFill>
                            <a:schemeClr val="bg2"/>
                          </a:solidFill>
                          <a:effectLst/>
                          <a:uLnTx/>
                          <a:uFillTx/>
                          <a:latin typeface="+mn-lt"/>
                          <a:ea typeface="Calibri" panose="020F0502020204030204" pitchFamily="34" charset="0"/>
                          <a:cs typeface="Times New Roman" panose="02020603050405020304" pitchFamily="18" charset="0"/>
                        </a:rPr>
                        <a:t>Küberturvalisuse</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 eest vastutab </a:t>
                      </a:r>
                      <a:r>
                        <a:rPr kumimoji="0" lang="et-EE" sz="1000" b="0" i="0" u="none" strike="noStrike" kern="1200" cap="none" spc="0" normalizeH="0" baseline="0" dirty="0" err="1">
                          <a:ln>
                            <a:noFill/>
                          </a:ln>
                          <a:solidFill>
                            <a:schemeClr val="bg2"/>
                          </a:solidFill>
                          <a:effectLst/>
                          <a:uLnTx/>
                          <a:uFillTx/>
                          <a:latin typeface="+mn-lt"/>
                          <a:ea typeface="Calibri" panose="020F0502020204030204" pitchFamily="34" charset="0"/>
                          <a:cs typeface="Times New Roman" panose="02020603050405020304" pitchFamily="18" charset="0"/>
                        </a:rPr>
                        <a:t>TEHIKu</a:t>
                      </a: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rPr>
                        <a:t> infoturbe osakond (IKT andmeturve 3B).</a:t>
                      </a:r>
                      <a:endParaRPr lang="en-GB" sz="100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6. Tegevused, ajakava, eelarve</a:t>
                      </a:r>
                    </a:p>
                    <a:p>
                      <a:pPr marL="171450" indent="-171450" algn="l">
                        <a:lnSpc>
                          <a:spcPct val="107000"/>
                        </a:lnSpc>
                        <a:spcAft>
                          <a:spcPts val="0"/>
                        </a:spcAft>
                        <a:buFont typeface="Arial" panose="020B0604020202020204" pitchFamily="34" charset="0"/>
                        <a:buChar char="•"/>
                      </a:pPr>
                      <a:r>
                        <a:rPr lang="et-EE" sz="1000" b="0" kern="1200" dirty="0">
                          <a:solidFill>
                            <a:schemeClr val="bg2"/>
                          </a:solidFill>
                          <a:effectLst/>
                          <a:latin typeface="+mn-lt"/>
                          <a:ea typeface="Calibri" panose="020F0502020204030204" pitchFamily="34" charset="0"/>
                          <a:cs typeface="Times New Roman" panose="02020603050405020304" pitchFamily="18" charset="0"/>
                        </a:rPr>
                        <a:t>Tegemist on perioodilise tegevusega, sotsiaalkaitse valdkonna andmekogude jätkusuutlikkuse</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 tagamiseks. </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Eelarve 2022-2025 on </a:t>
                      </a:r>
                      <a:r>
                        <a:rPr lang="et-EE" sz="1000" b="0" kern="1200" baseline="0" dirty="0">
                          <a:solidFill>
                            <a:srgbClr val="0000FF"/>
                          </a:solidFill>
                          <a:effectLst/>
                          <a:latin typeface="+mn-lt"/>
                          <a:ea typeface="Calibri" panose="020F0502020204030204" pitchFamily="34" charset="0"/>
                          <a:cs typeface="Times New Roman" panose="02020603050405020304" pitchFamily="18" charset="0"/>
                        </a:rPr>
                        <a:t>5 670 378 </a:t>
                      </a: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eurot: </a:t>
                      </a:r>
                      <a:r>
                        <a:rPr lang="et-EE" sz="100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RES8.</a:t>
                      </a:r>
                      <a:endParaRPr lang="et-EE" sz="1000" b="0"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7. Projekti eeltingimused </a:t>
                      </a:r>
                    </a:p>
                    <a:p>
                      <a:pPr marL="171450" indent="-171450" algn="l">
                        <a:lnSpc>
                          <a:spcPct val="107000"/>
                        </a:lnSpc>
                        <a:spcAft>
                          <a:spcPts val="0"/>
                        </a:spcAft>
                        <a:buFont typeface="Arial" panose="020B0604020202020204" pitchFamily="34" charset="0"/>
                        <a:buChar char="•"/>
                      </a:pPr>
                      <a:r>
                        <a:rPr lang="et-EE" sz="1000" b="0" kern="1200" baseline="0" dirty="0">
                          <a:solidFill>
                            <a:schemeClr val="bg2"/>
                          </a:solidFill>
                          <a:effectLst/>
                          <a:latin typeface="+mn-lt"/>
                          <a:ea typeface="Calibri" panose="020F0502020204030204" pitchFamily="34" charset="0"/>
                          <a:cs typeface="Times New Roman" panose="02020603050405020304" pitchFamily="18" charset="0"/>
                        </a:rPr>
                        <a:t>Vastab arhitektuurinõukogu koostatud e-riigi ristfunktsionaalsete nõuetele (sh pilvekõlbulikkuse ja andmekvaliteedi nõuded).</a:t>
                      </a:r>
                    </a:p>
                    <a:p>
                      <a:pPr marL="171450" indent="-171450" algn="l">
                        <a:lnSpc>
                          <a:spcPct val="107000"/>
                        </a:lnSpc>
                        <a:spcAft>
                          <a:spcPts val="0"/>
                        </a:spcAft>
                        <a:buFont typeface="Arial" panose="020B0604020202020204" pitchFamily="34" charset="0"/>
                        <a:buChar char="•"/>
                      </a:pPr>
                      <a:r>
                        <a:rPr lang="et-EE" sz="1000" baseline="0" dirty="0">
                          <a:solidFill>
                            <a:schemeClr val="bg2"/>
                          </a:solidFill>
                          <a:effectLst/>
                          <a:latin typeface="+mn-lt"/>
                          <a:ea typeface="Calibri" panose="020F0502020204030204" pitchFamily="34" charset="0"/>
                          <a:cs typeface="Times New Roman" panose="02020603050405020304" pitchFamily="18" charset="0"/>
                        </a:rPr>
                        <a:t>Riskid on kirjeldatud: faili Lisataotlused koond_2022-2025 lehel 8.</a:t>
                      </a:r>
                      <a:endParaRPr lang="et-EE" sz="1000" b="1" u="sng" kern="120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t-EE" sz="1000" b="0" i="0" u="none" strike="noStrike" kern="1200" cap="none" spc="0" normalizeH="0" baseline="0" noProof="0" dirty="0" err="1">
                          <a:ln>
                            <a:noFill/>
                          </a:ln>
                          <a:solidFill>
                            <a:schemeClr val="bg2"/>
                          </a:solidFill>
                          <a:effectLst/>
                          <a:uLnTx/>
                          <a:uFillTx/>
                          <a:latin typeface="+mn-lt"/>
                          <a:ea typeface="Calibri" panose="020F0502020204030204" pitchFamily="34" charset="0"/>
                          <a:cs typeface="Times New Roman" panose="02020603050405020304" pitchFamily="18" charset="0"/>
                        </a:rPr>
                        <a:t>Taaskasutatavus</a:t>
                      </a:r>
                      <a:r>
                        <a:rPr kumimoji="0" lang="et-EE" sz="1000" b="0" i="0" u="none" strike="noStrike" kern="1200" cap="none" spc="0" normalizeH="0" baseline="0" noProof="0" dirty="0">
                          <a:ln>
                            <a:noFill/>
                          </a:ln>
                          <a:solidFill>
                            <a:schemeClr val="bg2"/>
                          </a:solidFill>
                          <a:effectLst/>
                          <a:uLnTx/>
                          <a:uFillTx/>
                          <a:latin typeface="+mn-lt"/>
                          <a:ea typeface="Calibri" panose="020F0502020204030204" pitchFamily="34" charset="0"/>
                          <a:cs typeface="Times New Roman" panose="02020603050405020304" pitchFamily="18" charset="0"/>
                        </a:rPr>
                        <a:t>: SKAIS arhitektuur  põhineb mikroteenustel, mis on </a:t>
                      </a:r>
                      <a:r>
                        <a:rPr lang="et-EE" sz="1000" b="0" i="0" u="none" strike="noStrike" kern="1200" cap="none" spc="0" baseline="0" noProof="0" dirty="0">
                          <a:solidFill>
                            <a:schemeClr val="bg2"/>
                          </a:solidFill>
                          <a:effectLst/>
                          <a:uFillTx/>
                          <a:latin typeface="+mn-lt"/>
                          <a:ea typeface="Calibri" panose="020F0502020204030204" pitchFamily="34" charset="0"/>
                          <a:cs typeface="Times New Roman" panose="02020603050405020304" pitchFamily="18" charset="0"/>
                          <a:sym typeface="Aino Regular"/>
                        </a:rPr>
                        <a:t>olulises osas taaskasutatavad erinevate teenuste arendamisel</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1000" b="0" i="0" u="none" strike="noStrike" kern="1200" cap="none" spc="0" baseline="0" dirty="0">
                          <a:solidFill>
                            <a:schemeClr val="bg2"/>
                          </a:solidFill>
                          <a:effectLst/>
                          <a:uFillTx/>
                          <a:latin typeface="+mn-lt"/>
                          <a:ea typeface="Calibri" panose="020F0502020204030204" pitchFamily="34" charset="0"/>
                          <a:cs typeface="Times New Roman" panose="02020603050405020304" pitchFamily="18" charset="0"/>
                          <a:sym typeface="Aino Regular"/>
                        </a:rPr>
                        <a:t>Riskid on esitatud: faili Lisataotlused koond_2022-2025 lehel RES8.</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9580472"/>
                  </a:ext>
                </a:extLst>
              </a:tr>
              <a:tr h="1177475">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107315" indent="-90170"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8. Kasutajate grupid, kolmandad osapooled</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Toetuste, hüvitiste, pensionite saajad (700 000 inimest)</a:t>
                      </a: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Isiku tulude andmetest huvitatud osapooled (nt</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MTA, töötukassa, välisriikide ametid)</a:t>
                      </a:r>
                      <a:endParaRPr lang="et-EE" sz="1000" kern="12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SKA ja KOV töötajad</a:t>
                      </a: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7000"/>
                        </a:lnSpc>
                        <a:spcAft>
                          <a:spcPts val="0"/>
                        </a:spcAft>
                      </a:pPr>
                      <a:r>
                        <a:rPr lang="et-EE" sz="1000" b="1" dirty="0">
                          <a:solidFill>
                            <a:schemeClr val="bg2"/>
                          </a:solidFill>
                          <a:effectLst/>
                          <a:latin typeface="+mn-lt"/>
                          <a:ea typeface="Calibri" panose="020F0502020204030204" pitchFamily="34" charset="0"/>
                          <a:cs typeface="Times New Roman" panose="02020603050405020304" pitchFamily="18" charset="0"/>
                        </a:rPr>
                        <a:t>9. Innovaatilisus</a:t>
                      </a:r>
                      <a:endParaRPr lang="en-GB" sz="10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Taotlus loob eelkõige baasi, et tagada olemasolevate teenuste toimimine</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ja jätkusuutlikkus.</a:t>
                      </a:r>
                    </a:p>
                    <a:p>
                      <a:pPr marL="171450" indent="-171450" algn="l">
                        <a:lnSpc>
                          <a:spcPct val="107000"/>
                        </a:lnSpc>
                        <a:spcAft>
                          <a:spcPts val="0"/>
                        </a:spcAft>
                        <a:buFont typeface="Arial" panose="020B0604020202020204" pitchFamily="34" charset="0"/>
                        <a:buChar char="•"/>
                      </a:pPr>
                      <a:r>
                        <a:rPr lang="et-EE" sz="1000" kern="1200" dirty="0">
                          <a:solidFill>
                            <a:schemeClr val="bg2"/>
                          </a:solidFill>
                          <a:effectLst/>
                          <a:latin typeface="+mn-lt"/>
                          <a:ea typeface="Calibri" panose="020F0502020204030204" pitchFamily="34" charset="0"/>
                          <a:cs typeface="Times New Roman" panose="02020603050405020304" pitchFamily="18" charset="0"/>
                        </a:rPr>
                        <a:t>Uute</a:t>
                      </a:r>
                      <a:r>
                        <a:rPr lang="et-EE" sz="1000" kern="1200" baseline="0" dirty="0">
                          <a:solidFill>
                            <a:schemeClr val="bg2"/>
                          </a:solidFill>
                          <a:effectLst/>
                          <a:latin typeface="+mn-lt"/>
                          <a:ea typeface="Calibri" panose="020F0502020204030204" pitchFamily="34" charset="0"/>
                          <a:cs typeface="Times New Roman" panose="02020603050405020304" pitchFamily="18" charset="0"/>
                        </a:rPr>
                        <a:t> funktsionaalsuste arendused põhinevad mikroteenuste arhitektuuri.</a:t>
                      </a:r>
                      <a:endParaRPr lang="en-GB" sz="1000" kern="120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marR="0" indent="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1pPr>
                      <a:lvl2pPr marL="0" marR="0" indent="456011"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2pPr>
                      <a:lvl3pPr marL="0" marR="0" indent="912023"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3pPr>
                      <a:lvl4pPr marL="0" marR="0" indent="1368034"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4pPr>
                      <a:lvl5pPr marL="0" marR="0" indent="1824045"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5pPr>
                      <a:lvl6pPr marL="0" marR="0" indent="2280056"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6pPr>
                      <a:lvl7pPr marL="0" marR="0" indent="2736068"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7pPr>
                      <a:lvl8pPr marL="0" marR="0" indent="3192079"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8pPr>
                      <a:lvl9pPr marL="0" marR="0" indent="3648090" algn="r" defTabSz="912023" rtl="0" latinLnBrk="0">
                        <a:lnSpc>
                          <a:spcPct val="100000"/>
                        </a:lnSpc>
                        <a:spcBef>
                          <a:spcPts val="0"/>
                        </a:spcBef>
                        <a:spcAft>
                          <a:spcPts val="0"/>
                        </a:spcAft>
                        <a:buClrTx/>
                        <a:buSzTx/>
                        <a:buFontTx/>
                        <a:buNone/>
                        <a:tabLst/>
                        <a:defRPr sz="1197" b="0" i="0" u="none" strike="noStrike" cap="none" spc="0" baseline="0">
                          <a:solidFill>
                            <a:schemeClr val="tx1"/>
                          </a:solidFill>
                          <a:uFillTx/>
                          <a:latin typeface="Calibri" panose="020F0502020204030204"/>
                          <a:sym typeface="Aino Regular"/>
                        </a:defRPr>
                      </a:lvl9pPr>
                    </a:lstStyle>
                    <a:p>
                      <a:pPr marL="0" marR="0" lvl="0" indent="0" algn="l" defTabSz="912023" rtl="0" eaLnBrk="1" fontAlgn="auto" latinLnBrk="0" hangingPunct="1">
                        <a:lnSpc>
                          <a:spcPct val="107000"/>
                        </a:lnSpc>
                        <a:spcBef>
                          <a:spcPts val="0"/>
                        </a:spcBef>
                        <a:spcAft>
                          <a:spcPts val="0"/>
                        </a:spcAft>
                        <a:buClrTx/>
                        <a:buSzTx/>
                        <a:buFontTx/>
                        <a:buNone/>
                        <a:tabLst/>
                        <a:defRPr/>
                      </a:pPr>
                      <a:r>
                        <a:rPr lang="et-EE" sz="1000" b="1" dirty="0">
                          <a:solidFill>
                            <a:schemeClr val="bg2"/>
                          </a:solidFill>
                          <a:effectLst/>
                          <a:latin typeface="+mn-lt"/>
                          <a:ea typeface="Calibri" panose="020F0502020204030204" pitchFamily="34" charset="0"/>
                          <a:cs typeface="Times New Roman" panose="02020603050405020304" pitchFamily="18" charset="0"/>
                        </a:rPr>
                        <a:t>10. Muu</a:t>
                      </a:r>
                      <a:r>
                        <a:rPr lang="et-EE" sz="1000" b="1" baseline="0" dirty="0">
                          <a:solidFill>
                            <a:schemeClr val="bg2"/>
                          </a:solidFill>
                          <a:effectLst/>
                          <a:latin typeface="+mn-lt"/>
                          <a:ea typeface="Calibri" panose="020F0502020204030204" pitchFamily="34" charset="0"/>
                          <a:cs typeface="Times New Roman" panose="02020603050405020304" pitchFamily="18" charset="0"/>
                        </a:rPr>
                        <a:t> oluline info, mida eelnevates lahtrites ei ole käsitletud</a:t>
                      </a:r>
                    </a:p>
                    <a:p>
                      <a:pPr marL="0" marR="0" lvl="0" indent="0" algn="l" defTabSz="912023" rtl="0" eaLnBrk="1" fontAlgn="auto" latinLnBrk="0" hangingPunct="1">
                        <a:lnSpc>
                          <a:spcPct val="107000"/>
                        </a:lnSpc>
                        <a:spcBef>
                          <a:spcPts val="0"/>
                        </a:spcBef>
                        <a:spcAft>
                          <a:spcPts val="0"/>
                        </a:spcAft>
                        <a:buClrTx/>
                        <a:buSzTx/>
                        <a:buFontTx/>
                        <a:buNone/>
                        <a:tabLst/>
                        <a:defRPr/>
                      </a:pPr>
                      <a:r>
                        <a:rPr kumimoji="0" lang="et-EE"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sym typeface="Aino Regular"/>
                        </a:rPr>
                        <a:t>Tegemist on jätkusuutlikkuse tagamise taotlusega, mistõttu on oluline rahastuse jätkumine 2026. a ja edaspidi.</a:t>
                      </a:r>
                      <a:endParaRPr kumimoji="0" lang="en-GB" sz="1000" b="0" i="0" u="none" strike="noStrike" kern="1200" cap="none" spc="0" normalizeH="0" baseline="0" dirty="0">
                        <a:ln>
                          <a:noFill/>
                        </a:ln>
                        <a:solidFill>
                          <a:schemeClr val="bg2"/>
                        </a:solidFill>
                        <a:effectLst/>
                        <a:uLnTx/>
                        <a:uFillTx/>
                        <a:latin typeface="+mn-lt"/>
                        <a:ea typeface="Calibri" panose="020F0502020204030204" pitchFamily="34" charset="0"/>
                        <a:cs typeface="Times New Roman" panose="02020603050405020304" pitchFamily="18" charset="0"/>
                        <a:sym typeface="Aino Regular"/>
                      </a:endParaRPr>
                    </a:p>
                    <a:p>
                      <a:pPr algn="l">
                        <a:lnSpc>
                          <a:spcPct val="107000"/>
                        </a:lnSpc>
                        <a:spcAft>
                          <a:spcPts val="0"/>
                        </a:spcAft>
                      </a:pPr>
                      <a:endParaRPr lang="en-GB" sz="100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6847963"/>
                  </a:ext>
                </a:extLst>
              </a:tr>
            </a:tbl>
          </a:graphicData>
        </a:graphic>
      </p:graphicFrame>
      <p:sp>
        <p:nvSpPr>
          <p:cNvPr id="2" name="TextBox 1">
            <a:extLst>
              <a:ext uri="{FF2B5EF4-FFF2-40B4-BE49-F238E27FC236}">
                <a16:creationId xmlns:a16="http://schemas.microsoft.com/office/drawing/2014/main" id="{C684127D-13A4-44F4-B380-5232EFA8A7C6}"/>
              </a:ext>
            </a:extLst>
          </p:cNvPr>
          <p:cNvSpPr txBox="1"/>
          <p:nvPr/>
        </p:nvSpPr>
        <p:spPr>
          <a:xfrm>
            <a:off x="9104461" y="755973"/>
            <a:ext cx="2911420" cy="13285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defTabSz="1066800" hangingPunct="0">
              <a:lnSpc>
                <a:spcPct val="90000"/>
              </a:lnSpc>
              <a:spcBef>
                <a:spcPts val="1000"/>
              </a:spcBef>
            </a:pPr>
            <a:r>
              <a:rPr lang="et-EE" sz="1000" i="1" dirty="0">
                <a:solidFill>
                  <a:srgbClr val="FF0000"/>
                </a:solidFill>
              </a:rPr>
              <a:t>Komisjon teeb ettepaneku toetada lisataotluse rahastamist RE-st vähendatud mahus. Komisjon toetab </a:t>
            </a:r>
            <a:r>
              <a:rPr lang="et-EE" sz="1000" i="1" dirty="0" err="1">
                <a:solidFill>
                  <a:srgbClr val="FF0000"/>
                </a:solidFill>
              </a:rPr>
              <a:t>RES-st</a:t>
            </a:r>
            <a:r>
              <a:rPr lang="et-EE" sz="1000" i="1" dirty="0">
                <a:solidFill>
                  <a:srgbClr val="FF0000"/>
                </a:solidFill>
              </a:rPr>
              <a:t> halduskulu. Rahad planeerida sihtotstarbelisse reservi. Investeeringuteks planeerida rahastuse taotlemist SF 2021+ perioodi vahenditest. Täpsemaid mahtusid tuleb arutada RES 2022-2025 raames. Lisaks sõltuvad vajadused SSi otsustest</a:t>
            </a:r>
            <a:endParaRPr kumimoji="0" lang="et-EE" sz="1050" b="0" i="1" u="none" strike="noStrike" cap="none" spc="0" normalizeH="0" baseline="0" dirty="0">
              <a:ln>
                <a:noFill/>
              </a:ln>
              <a:solidFill>
                <a:srgbClr val="FF0000"/>
              </a:solidFill>
              <a:effectLst/>
              <a:uFillTx/>
              <a:latin typeface="Raleway"/>
              <a:ea typeface="Raleway"/>
              <a:cs typeface="Raleway"/>
              <a:sym typeface="Raleway"/>
            </a:endParaRPr>
          </a:p>
        </p:txBody>
      </p:sp>
    </p:spTree>
    <p:extLst>
      <p:ext uri="{BB962C8B-B14F-4D97-AF65-F5344CB8AC3E}">
        <p14:creationId xmlns:p14="http://schemas.microsoft.com/office/powerpoint/2010/main" val="405023266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isu kohatäide 10"/>
          <p:cNvGraphicFramePr>
            <a:graphicFrameLocks/>
          </p:cNvGraphicFramePr>
          <p:nvPr>
            <p:extLst>
              <p:ext uri="{D42A27DB-BD31-4B8C-83A1-F6EECF244321}">
                <p14:modId xmlns:p14="http://schemas.microsoft.com/office/powerpoint/2010/main" val="1971324302"/>
              </p:ext>
            </p:extLst>
          </p:nvPr>
        </p:nvGraphicFramePr>
        <p:xfrm>
          <a:off x="708" y="107901"/>
          <a:ext cx="12159543" cy="6833979"/>
        </p:xfrm>
        <a:graphic>
          <a:graphicData uri="http://schemas.openxmlformats.org/drawingml/2006/table">
            <a:tbl>
              <a:tblPr firstRow="1" firstCol="1" bandRow="1"/>
              <a:tblGrid>
                <a:gridCol w="5575361">
                  <a:extLst>
                    <a:ext uri="{9D8B030D-6E8A-4147-A177-3AD203B41FA5}">
                      <a16:colId xmlns:a16="http://schemas.microsoft.com/office/drawing/2014/main" val="1078582206"/>
                    </a:ext>
                  </a:extLst>
                </a:gridCol>
                <a:gridCol w="299181">
                  <a:extLst>
                    <a:ext uri="{9D8B030D-6E8A-4147-A177-3AD203B41FA5}">
                      <a16:colId xmlns:a16="http://schemas.microsoft.com/office/drawing/2014/main" val="540222432"/>
                    </a:ext>
                  </a:extLst>
                </a:gridCol>
                <a:gridCol w="2725155">
                  <a:extLst>
                    <a:ext uri="{9D8B030D-6E8A-4147-A177-3AD203B41FA5}">
                      <a16:colId xmlns:a16="http://schemas.microsoft.com/office/drawing/2014/main" val="729823776"/>
                    </a:ext>
                  </a:extLst>
                </a:gridCol>
                <a:gridCol w="3559846">
                  <a:extLst>
                    <a:ext uri="{9D8B030D-6E8A-4147-A177-3AD203B41FA5}">
                      <a16:colId xmlns:a16="http://schemas.microsoft.com/office/drawing/2014/main" val="89925652"/>
                    </a:ext>
                  </a:extLst>
                </a:gridCol>
              </a:tblGrid>
              <a:tr h="325378">
                <a:tc gridSpan="4">
                  <a:txBody>
                    <a:bodyPr/>
                    <a:lstStyle/>
                    <a:p>
                      <a:pPr marL="0" marR="0" lvl="0" indent="0" algn="l" defTabSz="912023" rtl="0" eaLnBrk="1" fontAlgn="t" latinLnBrk="0" hangingPunct="1">
                        <a:lnSpc>
                          <a:spcPct val="100000"/>
                        </a:lnSpc>
                        <a:spcBef>
                          <a:spcPts val="0"/>
                        </a:spcBef>
                        <a:spcAft>
                          <a:spcPts val="0"/>
                        </a:spcAft>
                        <a:buClrTx/>
                        <a:buSzTx/>
                        <a:buFontTx/>
                        <a:buNone/>
                        <a:tabLst/>
                        <a:defRPr/>
                      </a:pPr>
                      <a:r>
                        <a:rPr lang="et-EE" sz="1400" b="1" i="0" u="none" strike="noStrike" cap="none" spc="0" baseline="0" dirty="0">
                          <a:solidFill>
                            <a:schemeClr val="bg2"/>
                          </a:solidFill>
                          <a:effectLst/>
                          <a:uFillTx/>
                          <a:latin typeface="Raleway" panose="020B0503030101060003" pitchFamily="34" charset="0"/>
                          <a:ea typeface="+mn-ea"/>
                          <a:cs typeface="+mn-cs"/>
                          <a:sym typeface="Aino Regular"/>
                        </a:rPr>
                        <a:t>RES9 / Tervise ja Heaolu Infosüsteemide Keskus /</a:t>
                      </a:r>
                      <a:r>
                        <a:rPr lang="et-EE" sz="1400" b="1" i="0" u="none" strike="noStrike" cap="none" spc="0" baseline="0" dirty="0">
                          <a:solidFill>
                            <a:srgbClr val="0000FF"/>
                          </a:solidFill>
                          <a:effectLst/>
                          <a:uFillTx/>
                          <a:latin typeface="Raleway" panose="020B0503030101060003" pitchFamily="34" charset="0"/>
                          <a:ea typeface="+mn-ea"/>
                          <a:cs typeface="+mn-cs"/>
                          <a:sym typeface="Aino Regular"/>
                        </a:rPr>
                        <a:t> Covid lisavajadused tervise alal - </a:t>
                      </a:r>
                      <a:r>
                        <a:rPr lang="et-EE" sz="1400" b="1" i="0" u="none" strike="noStrike" cap="none" spc="0" baseline="0" dirty="0">
                          <a:solidFill>
                            <a:schemeClr val="bg2"/>
                          </a:solidFill>
                          <a:effectLst/>
                          <a:uFillTx/>
                          <a:latin typeface="Raleway" panose="020B0503030101060003" pitchFamily="34" charset="0"/>
                          <a:ea typeface="+mn-ea"/>
                          <a:cs typeface="+mn-cs"/>
                          <a:sym typeface="Aino Regular"/>
                        </a:rPr>
                        <a:t>Analüütilise võimekuse säilitamine ja suurendamine Sotsiaalministeeriumi valitsemisalas / </a:t>
                      </a:r>
                      <a:r>
                        <a:rPr lang="et-EE" sz="1400" b="1" i="0" u="none" strike="noStrike" cap="none" spc="0" baseline="0" dirty="0">
                          <a:solidFill>
                            <a:srgbClr val="0000FF"/>
                          </a:solidFill>
                          <a:effectLst/>
                          <a:uFillTx/>
                          <a:latin typeface="Raleway" panose="020B0503030101060003" pitchFamily="34" charset="0"/>
                          <a:ea typeface="+mn-ea"/>
                          <a:cs typeface="+mn-cs"/>
                          <a:sym typeface="Aino Regular"/>
                        </a:rPr>
                        <a:t>8 059 696+KM, 2022: 2 014 924 eurot  </a:t>
                      </a:r>
                      <a:r>
                        <a:rPr lang="et-EE" sz="1400" b="1" i="0" u="none" strike="noStrike" cap="none" spc="0" baseline="0" dirty="0">
                          <a:solidFill>
                            <a:schemeClr val="bg2"/>
                          </a:solidFill>
                          <a:effectLst/>
                          <a:uFillTx/>
                          <a:latin typeface="Raleway" panose="020B0503030101060003" pitchFamily="34" charset="0"/>
                          <a:ea typeface="+mn-ea"/>
                          <a:cs typeface="+mn-cs"/>
                          <a:sym typeface="Aino Regular"/>
                        </a:rPr>
                        <a:t>                                                                                                                                                           </a:t>
                      </a:r>
                      <a:endParaRPr lang="en-GB" sz="1400" b="1" i="0" u="none" strike="noStrike" cap="none" spc="0" baseline="0" dirty="0">
                        <a:solidFill>
                          <a:srgbClr val="FF0000"/>
                        </a:solidFill>
                        <a:effectLst/>
                        <a:uFillTx/>
                        <a:latin typeface="Raleway" panose="020B0503030101060003" pitchFamily="34" charset="0"/>
                        <a:ea typeface="+mn-ea"/>
                        <a:cs typeface="+mn-cs"/>
                        <a:sym typeface="Aino Regular"/>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t-EE"/>
                    </a:p>
                  </a:txBody>
                  <a:tcPr/>
                </a:tc>
                <a:tc hMerge="1">
                  <a:txBody>
                    <a:bodyPr/>
                    <a:lstStyle/>
                    <a:p>
                      <a:endParaRPr lang="en-US"/>
                    </a:p>
                  </a:txBody>
                  <a:tcPr/>
                </a:tc>
                <a:extLst>
                  <a:ext uri="{0D108BD9-81ED-4DB2-BD59-A6C34878D82A}">
                    <a16:rowId xmlns:a16="http://schemas.microsoft.com/office/drawing/2014/main" val="2972045553"/>
                  </a:ext>
                </a:extLst>
              </a:tr>
              <a:tr h="1562502">
                <a:tc gridSpan="2">
                  <a:txBody>
                    <a:bodyPr/>
                    <a:lstStyle/>
                    <a:p>
                      <a:pPr algn="l">
                        <a:lnSpc>
                          <a:spcPct val="107000"/>
                        </a:lnSpc>
                        <a:spcAft>
                          <a:spcPts val="0"/>
                        </a:spcAft>
                      </a:pPr>
                      <a:r>
                        <a:rPr lang="et-EE" sz="950" b="1" kern="1200" dirty="0">
                          <a:solidFill>
                            <a:schemeClr val="bg2"/>
                          </a:solidFill>
                          <a:effectLst/>
                          <a:latin typeface="+mn-lt"/>
                          <a:ea typeface="Calibri" panose="020F0502020204030204" pitchFamily="34" charset="0"/>
                          <a:cs typeface="Times New Roman" panose="02020603050405020304" pitchFamily="18" charset="0"/>
                        </a:rPr>
                        <a:t>1. Probleem </a:t>
                      </a:r>
                      <a:r>
                        <a:rPr lang="et-EE" sz="950" b="0" kern="1200" dirty="0">
                          <a:solidFill>
                            <a:schemeClr val="bg2"/>
                          </a:solidFill>
                          <a:effectLst/>
                          <a:latin typeface="+mn-lt"/>
                          <a:ea typeface="Calibri" panose="020F0502020204030204" pitchFamily="34" charset="0"/>
                          <a:cs typeface="Times New Roman" panose="02020603050405020304" pitchFamily="18" charset="0"/>
                        </a:rPr>
                        <a:t>Olemasolevate andmelao ja andmeanalüüsi tarkvarade</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kasutuslitsentside pikendamine ja uute litsentside juurde ostmine ja personali suurendamine. Puudub piisav baasrahastus.</a:t>
                      </a:r>
                      <a:endParaRPr lang="en-GB" sz="950" b="0" kern="1200" dirty="0">
                        <a:solidFill>
                          <a:schemeClr val="bg2"/>
                        </a:solidFill>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t-EE" sz="950" b="1" kern="1200" dirty="0">
                          <a:solidFill>
                            <a:schemeClr val="bg2"/>
                          </a:solidFill>
                          <a:effectLst/>
                          <a:latin typeface="+mn-lt"/>
                          <a:ea typeface="Calibri" panose="020F0502020204030204" pitchFamily="34" charset="0"/>
                          <a:cs typeface="Times New Roman" panose="02020603050405020304" pitchFamily="18" charset="0"/>
                        </a:rPr>
                        <a:t>1.1 Lisataotluse</a:t>
                      </a: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1" kern="1200" dirty="0">
                          <a:solidFill>
                            <a:schemeClr val="bg2"/>
                          </a:solidFill>
                          <a:effectLst/>
                          <a:latin typeface="+mn-lt"/>
                          <a:ea typeface="Calibri" panose="020F0502020204030204" pitchFamily="34" charset="0"/>
                          <a:cs typeface="Times New Roman" panose="02020603050405020304" pitchFamily="18" charset="0"/>
                        </a:rPr>
                        <a:t>eesmärk </a:t>
                      </a:r>
                      <a:r>
                        <a:rPr lang="et-EE" sz="950" kern="1200" dirty="0">
                          <a:solidFill>
                            <a:schemeClr val="bg2"/>
                          </a:solidFill>
                          <a:effectLst/>
                          <a:latin typeface="+mn-lt"/>
                          <a:ea typeface="Calibri" panose="020F0502020204030204" pitchFamily="34" charset="0"/>
                          <a:cs typeface="Times New Roman" panose="02020603050405020304" pitchFamily="18" charset="0"/>
                        </a:rPr>
                        <a:t>Tagada riigile vajalike andmete ja analüüside jätkumine ja kvaliteet, nende senisest terviklikum ja ülevaatlikum esitamine. </a:t>
                      </a:r>
                      <a:endParaRPr lang="en-GB" sz="95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05" rtl="0" eaLnBrk="1" fontAlgn="auto" latinLnBrk="0" hangingPunct="1">
                        <a:lnSpc>
                          <a:spcPct val="107000"/>
                        </a:lnSpc>
                        <a:spcBef>
                          <a:spcPts val="0"/>
                        </a:spcBef>
                        <a:spcAft>
                          <a:spcPts val="0"/>
                        </a:spcAft>
                        <a:buClrTx/>
                        <a:buSzTx/>
                        <a:buFontTx/>
                        <a:buNone/>
                        <a:tabLst/>
                        <a:defRPr/>
                      </a:pPr>
                      <a:r>
                        <a:rPr lang="et-EE" sz="950" b="1" kern="1200" dirty="0">
                          <a:solidFill>
                            <a:schemeClr val="bg2"/>
                          </a:solidFill>
                          <a:effectLst/>
                          <a:latin typeface="+mn-lt"/>
                          <a:ea typeface="Calibri" panose="020F0502020204030204" pitchFamily="34" charset="0"/>
                          <a:cs typeface="Times New Roman" panose="02020603050405020304" pitchFamily="18" charset="0"/>
                        </a:rPr>
                        <a:t>1.2 </a:t>
                      </a:r>
                      <a:r>
                        <a:rPr lang="et-EE" sz="950" b="1" kern="1200" dirty="0" err="1">
                          <a:solidFill>
                            <a:schemeClr val="bg2"/>
                          </a:solidFill>
                          <a:effectLst/>
                          <a:latin typeface="+mn-lt"/>
                          <a:ea typeface="Calibri" panose="020F0502020204030204" pitchFamily="34" charset="0"/>
                          <a:cs typeface="Times New Roman" panose="02020603050405020304" pitchFamily="18" charset="0"/>
                        </a:rPr>
                        <a:t>SFi</a:t>
                      </a:r>
                      <a:r>
                        <a:rPr lang="et-EE" sz="950" b="1" kern="1200" dirty="0">
                          <a:solidFill>
                            <a:schemeClr val="bg2"/>
                          </a:solidFill>
                          <a:effectLst/>
                          <a:latin typeface="+mn-lt"/>
                          <a:ea typeface="Calibri" panose="020F0502020204030204" pitchFamily="34" charset="0"/>
                          <a:cs typeface="Times New Roman" panose="02020603050405020304" pitchFamily="18" charset="0"/>
                        </a:rPr>
                        <a:t> projektiga seos </a:t>
                      </a:r>
                      <a:r>
                        <a:rPr lang="et-EE" sz="950" b="0" kern="1200" dirty="0">
                          <a:solidFill>
                            <a:schemeClr val="bg2"/>
                          </a:solidFill>
                          <a:effectLst/>
                          <a:latin typeface="+mn-lt"/>
                          <a:ea typeface="Calibri" panose="020F0502020204030204" pitchFamily="34" charset="0"/>
                          <a:cs typeface="Times New Roman" panose="02020603050405020304" pitchFamily="18" charset="0"/>
                        </a:rPr>
                        <a:t>Tervise Arengu Instituudi tervise andmetel põhinevate registrite tegemine andmelao põhiseks.</a:t>
                      </a: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05" rtl="0" eaLnBrk="1" fontAlgn="auto" latinLnBrk="0" hangingPunct="1">
                        <a:lnSpc>
                          <a:spcPct val="107000"/>
                        </a:lnSpc>
                        <a:spcBef>
                          <a:spcPts val="0"/>
                        </a:spcBef>
                        <a:spcAft>
                          <a:spcPts val="0"/>
                        </a:spcAft>
                        <a:buClrTx/>
                        <a:buSzTx/>
                        <a:buFontTx/>
                        <a:buNone/>
                        <a:tabLst/>
                        <a:defRPr/>
                      </a:pP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1.3 Mitterahastamise tagajärg</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Mitterahastamise korral lõpeb Sotsiaalministeeriumi valitsemisala tarbeks tehtav andmete kogumine andmelattu, juhtimisotsusteks vajalike analüüside tegemine ja avaandmete avaldamine</a:t>
                      </a:r>
                      <a:endParaRPr lang="et-EE" sz="950" b="0" i="1"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indent="0" algn="l" defTabSz="675010" rtl="0" eaLnBrk="1" latinLnBrk="0" hangingPunct="1">
                        <a:lnSpc>
                          <a:spcPct val="107000"/>
                        </a:lnSpc>
                        <a:spcAft>
                          <a:spcPts val="0"/>
                        </a:spcAft>
                        <a:buFont typeface="Arial" panose="020B0604020202020204" pitchFamily="34" charset="0"/>
                        <a:buNone/>
                      </a:pPr>
                      <a:r>
                        <a:rPr lang="et-EE" sz="950" b="1" kern="1200" dirty="0">
                          <a:solidFill>
                            <a:schemeClr val="bg2"/>
                          </a:solidFill>
                          <a:effectLst/>
                          <a:latin typeface="+mn-lt"/>
                          <a:ea typeface="Calibri" panose="020F0502020204030204" pitchFamily="34" charset="0"/>
                          <a:cs typeface="Times New Roman" panose="02020603050405020304" pitchFamily="18" charset="0"/>
                        </a:rPr>
                        <a:t>1.4  Panustab alljärgnevasse</a:t>
                      </a: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 teenusesse ja eesmärkidesse</a:t>
                      </a:r>
                      <a:br>
                        <a:rPr lang="et-EE" sz="950" b="1" kern="1200" baseline="0" dirty="0">
                          <a:solidFill>
                            <a:schemeClr val="bg2"/>
                          </a:solidFill>
                          <a:effectLst/>
                          <a:latin typeface="+mn-lt"/>
                          <a:ea typeface="Calibri" panose="020F0502020204030204" pitchFamily="34" charset="0"/>
                          <a:cs typeface="Times New Roman" panose="02020603050405020304" pitchFamily="18" charset="0"/>
                        </a:rPr>
                      </a:b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Eesmärk on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SoM</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haldusala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andmeaanalüüsi</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võimekuse tasemel hoidmine ja parendamine. Teenus panustab kõikidesse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SoM</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valitsemisala teenustesse ja programmidesse.</a:t>
                      </a:r>
                      <a:endParaRPr lang="et-EE" sz="950" kern="1200" dirty="0">
                        <a:solidFill>
                          <a:schemeClr val="bg2"/>
                        </a:solidFill>
                        <a:effectLst/>
                        <a:latin typeface="+mn-lt"/>
                        <a:ea typeface="Calibri" panose="020F0502020204030204" pitchFamily="34" charset="0"/>
                        <a:cs typeface="Times New Roman" panose="02020603050405020304" pitchFamily="18" charset="0"/>
                      </a:endParaRPr>
                    </a:p>
                    <a:p>
                      <a:pPr marL="0" indent="0" algn="l" defTabSz="675010" rtl="0" eaLnBrk="1" latinLnBrk="0" hangingPunct="1">
                        <a:lnSpc>
                          <a:spcPct val="107000"/>
                        </a:lnSpc>
                        <a:spcAft>
                          <a:spcPts val="0"/>
                        </a:spcAft>
                        <a:buFont typeface="Arial" panose="020B0604020202020204" pitchFamily="34" charset="0"/>
                        <a:buNone/>
                      </a:pPr>
                      <a:r>
                        <a:rPr lang="et-EE" sz="950" b="1" kern="1200" dirty="0">
                          <a:solidFill>
                            <a:schemeClr val="bg2"/>
                          </a:solidFill>
                          <a:effectLst/>
                          <a:latin typeface="+mn-lt"/>
                          <a:ea typeface="Calibri" panose="020F0502020204030204" pitchFamily="34" charset="0"/>
                          <a:cs typeface="Times New Roman" panose="02020603050405020304" pitchFamily="18" charset="0"/>
                        </a:rPr>
                        <a:t>1.5  Panustab järgnevatele</a:t>
                      </a:r>
                      <a:r>
                        <a:rPr lang="et-EE" sz="950" b="1" kern="1200" baseline="0" dirty="0">
                          <a:solidFill>
                            <a:schemeClr val="bg2"/>
                          </a:solidFill>
                          <a:effectLst/>
                          <a:latin typeface="+mn-lt"/>
                          <a:ea typeface="Calibri" panose="020F0502020204030204" pitchFamily="34" charset="0"/>
                          <a:cs typeface="Times New Roman" panose="02020603050405020304" pitchFamily="18" charset="0"/>
                        </a:rPr>
                        <a:t> suunistele:</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Kratid</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[X] Sündmuspõhised ja/või proaktiivsed teenused</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Pilvetehnoloogia kasutuselevõtt</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[X] Andmehaldus</a:t>
                      </a:r>
                    </a:p>
                    <a:p>
                      <a:pPr marL="0" indent="0" algn="l" defTabSz="675010" rtl="0" eaLnBrk="1" latinLnBrk="0" hangingPunct="1">
                        <a:lnSpc>
                          <a:spcPct val="107000"/>
                        </a:lnSpc>
                        <a:spcAft>
                          <a:spcPts val="0"/>
                        </a:spcAft>
                        <a:buFont typeface="Arial" panose="020B0604020202020204" pitchFamily="34" charset="0"/>
                        <a:buNone/>
                      </a:pPr>
                      <a:r>
                        <a:rPr lang="et-EE" sz="950" kern="1200" dirty="0">
                          <a:solidFill>
                            <a:schemeClr val="bg2"/>
                          </a:solidFill>
                          <a:effectLst/>
                          <a:latin typeface="+mn-lt"/>
                          <a:ea typeface="Calibri" panose="020F0502020204030204" pitchFamily="34" charset="0"/>
                          <a:cs typeface="Times New Roman" panose="02020603050405020304" pitchFamily="18" charset="0"/>
                        </a:rPr>
                        <a:t>[ ] </a:t>
                      </a:r>
                      <a:r>
                        <a:rPr lang="et-EE" sz="950" kern="1200" dirty="0" err="1">
                          <a:solidFill>
                            <a:schemeClr val="bg2"/>
                          </a:solidFill>
                          <a:effectLst/>
                          <a:latin typeface="+mn-lt"/>
                          <a:ea typeface="Calibri" panose="020F0502020204030204" pitchFamily="34" charset="0"/>
                          <a:cs typeface="Times New Roman" panose="02020603050405020304" pitchFamily="18" charset="0"/>
                        </a:rPr>
                        <a:t>Küberturve</a:t>
                      </a:r>
                      <a:endParaRPr lang="et-EE" sz="950" kern="1200" dirty="0">
                        <a:solidFill>
                          <a:schemeClr val="bg2"/>
                        </a:solidFill>
                        <a:effectLst/>
                        <a:latin typeface="+mn-lt"/>
                        <a:ea typeface="Calibri" panose="020F0502020204030204" pitchFamily="34" charset="0"/>
                        <a:cs typeface="Times New Roman" panose="02020603050405020304" pitchFamily="18" charset="0"/>
                      </a:endParaRPr>
                    </a:p>
                    <a:p>
                      <a:pPr marL="0" marR="0" lvl="0" indent="0" algn="l" defTabSz="675010" rtl="0" eaLnBrk="1" fontAlgn="auto" latinLnBrk="0" hangingPunct="1">
                        <a:lnSpc>
                          <a:spcPct val="107000"/>
                        </a:lnSpc>
                        <a:spcBef>
                          <a:spcPts val="0"/>
                        </a:spcBef>
                        <a:spcAft>
                          <a:spcPts val="0"/>
                        </a:spcAft>
                        <a:buClrTx/>
                        <a:buSzTx/>
                        <a:buFont typeface="Arial" panose="020B0604020202020204" pitchFamily="34" charset="0"/>
                        <a:buNone/>
                        <a:tabLst/>
                        <a:defRPr/>
                      </a:pPr>
                      <a:r>
                        <a:rPr lang="et-EE" sz="950" kern="1200" dirty="0">
                          <a:solidFill>
                            <a:schemeClr val="bg2"/>
                          </a:solidFill>
                          <a:effectLst/>
                          <a:latin typeface="+mn-lt"/>
                          <a:ea typeface="Calibri" panose="020F0502020204030204" pitchFamily="34" charset="0"/>
                          <a:cs typeface="Times New Roman" panose="02020603050405020304" pitchFamily="18" charset="0"/>
                        </a:rPr>
                        <a:t>[X] TOP 10 äriteenuste kvaliteet</a:t>
                      </a: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260763195"/>
                  </a:ext>
                </a:extLst>
              </a:tr>
              <a:tr h="2034250">
                <a:tc>
                  <a:txBody>
                    <a:bodyPr/>
                    <a:lstStyle/>
                    <a:p>
                      <a:pPr algn="l">
                        <a:lnSpc>
                          <a:spcPct val="107000"/>
                        </a:lnSpc>
                        <a:spcAft>
                          <a:spcPts val="0"/>
                        </a:spcAft>
                      </a:pPr>
                      <a:r>
                        <a:rPr lang="et-EE" sz="950" b="1" dirty="0">
                          <a:solidFill>
                            <a:schemeClr val="bg2"/>
                          </a:solidFill>
                          <a:effectLst/>
                          <a:latin typeface="+mn-lt"/>
                          <a:ea typeface="Times New Roman" panose="02020603050405020304" pitchFamily="18" charset="0"/>
                          <a:cs typeface="Times New Roman" panose="02020603050405020304" pitchFamily="18" charset="0"/>
                        </a:rPr>
                        <a:t>2. Hetkeolukord</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Calibri" panose="020F0502020204030204" pitchFamily="34" charset="0"/>
                          <a:cs typeface="Times New Roman" panose="02020603050405020304" pitchFamily="18" charset="0"/>
                        </a:rPr>
                        <a:t>Puudub</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piisav eelarve jätkusuutlikkuskulude katmiseks (tööjõud, litsentsid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Vertica</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Tableau</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SPSS,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Sybase</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IQ)).</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Calibri" panose="020F0502020204030204" pitchFamily="34" charset="0"/>
                          <a:cs typeface="Times New Roman" panose="02020603050405020304" pitchFamily="18" charset="0"/>
                        </a:rPr>
                        <a:t>Olemas on andmelao keskkond </a:t>
                      </a:r>
                      <a:r>
                        <a:rPr lang="et-EE" sz="950" b="0" kern="1200" dirty="0" err="1">
                          <a:solidFill>
                            <a:schemeClr val="bg2"/>
                          </a:solidFill>
                          <a:effectLst/>
                          <a:latin typeface="+mn-lt"/>
                          <a:ea typeface="Calibri" panose="020F0502020204030204" pitchFamily="34" charset="0"/>
                          <a:cs typeface="Times New Roman" panose="02020603050405020304" pitchFamily="18" charset="0"/>
                        </a:rPr>
                        <a:t>Vertica</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0" kern="1200" dirty="0">
                          <a:solidFill>
                            <a:schemeClr val="bg2"/>
                          </a:solidFill>
                          <a:effectLst/>
                          <a:latin typeface="+mn-lt"/>
                          <a:ea typeface="Calibri" panose="020F0502020204030204" pitchFamily="34" charset="0"/>
                          <a:cs typeface="Times New Roman" panose="02020603050405020304" pitchFamily="18" charset="0"/>
                        </a:rPr>
                        <a:t>10TB</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andmeanalüüsi tulemuste avaldamise keskkond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Tableau</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Embedded</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Server (2 litsentsi) ja lõppkasutajalitsentsid ning analüüsikeskkond SPSS. Teenusega rahulolu on kõrge, kuna võimaldab teha operatiivseid andmeanalüüse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dirty="0">
                          <a:solidFill>
                            <a:schemeClr val="bg2"/>
                          </a:solidFill>
                          <a:effectLst/>
                          <a:latin typeface="+mn-lt"/>
                          <a:ea typeface="Roboto" panose="02000000000000000000" pitchFamily="2" charset="0"/>
                          <a:cs typeface="Times New Roman" panose="02020603050405020304" pitchFamily="18" charset="0"/>
                        </a:rPr>
                        <a:t>Statistikakeskkond (S- ja H-veeb) vajab </a:t>
                      </a:r>
                      <a:r>
                        <a:rPr lang="et-EE" sz="950" b="0" kern="1200" dirty="0" err="1">
                          <a:solidFill>
                            <a:schemeClr val="bg2"/>
                          </a:solidFill>
                          <a:effectLst/>
                          <a:latin typeface="+mn-lt"/>
                          <a:ea typeface="Roboto" panose="02000000000000000000" pitchFamily="2" charset="0"/>
                          <a:cs typeface="Times New Roman" panose="02020603050405020304" pitchFamily="18" charset="0"/>
                        </a:rPr>
                        <a:t>ülalhoiuks</a:t>
                      </a:r>
                      <a:r>
                        <a:rPr lang="et-EE" sz="950" b="0" kern="1200" dirty="0">
                          <a:solidFill>
                            <a:schemeClr val="bg2"/>
                          </a:solidFill>
                          <a:effectLst/>
                          <a:latin typeface="+mn-lt"/>
                          <a:ea typeface="Roboto" panose="02000000000000000000" pitchFamily="2" charset="0"/>
                          <a:cs typeface="Times New Roman" panose="02020603050405020304" pitchFamily="18" charset="0"/>
                        </a:rPr>
                        <a:t> ja arendusteks rahalisi vahendeid. Teenus vajab ümber tegemist, kuid käesoleval hetkel piisab inimressurssi</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ainult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ülalhoiuks</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ja hädavajalikuks arenduseks.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VV reservist, baarahastusest ja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välisvahenditest</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on kaetud 14 töökohta, alates 2022. a ei ole rahastust 5 ja alates 2023. a 9 ametikohale. Vajadus täiendava 9 ametikoha järele. Personali suurendamise oli kriitilise tähtsusega seos andmeanalüütilise võimekuse kasvatamise vajadusega, mille tõi eriti esile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analüütika</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vajadused COVID-19 haiguspuhangu tõkestamisel.</a:t>
                      </a: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50" b="1" dirty="0">
                          <a:solidFill>
                            <a:schemeClr val="bg2"/>
                          </a:solidFill>
                          <a:effectLst/>
                          <a:latin typeface="+mn-lt"/>
                          <a:ea typeface="Times New Roman" panose="02020603050405020304" pitchFamily="18" charset="0"/>
                          <a:cs typeface="Times New Roman" panose="02020603050405020304" pitchFamily="18" charset="0"/>
                        </a:rPr>
                        <a:t>3. Tulemus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kern="1200" dirty="0" err="1">
                          <a:solidFill>
                            <a:schemeClr val="bg2"/>
                          </a:solidFill>
                          <a:effectLst/>
                          <a:latin typeface="+mn-lt"/>
                          <a:ea typeface="Calibri" panose="020F0502020204030204" pitchFamily="34" charset="0"/>
                          <a:cs typeface="Times New Roman" panose="02020603050405020304" pitchFamily="18" charset="0"/>
                        </a:rPr>
                        <a:t>Vertica</a:t>
                      </a:r>
                      <a:r>
                        <a:rPr lang="et-EE" sz="950" kern="1200" dirty="0">
                          <a:solidFill>
                            <a:schemeClr val="bg2"/>
                          </a:solidFill>
                          <a:effectLst/>
                          <a:latin typeface="+mn-lt"/>
                          <a:ea typeface="Calibri" panose="020F0502020204030204" pitchFamily="34" charset="0"/>
                          <a:cs typeface="Times New Roman" panose="02020603050405020304" pitchFamily="18" charset="0"/>
                        </a:rPr>
                        <a:t>, </a:t>
                      </a:r>
                      <a:r>
                        <a:rPr lang="et-EE" sz="950" kern="1200" dirty="0" err="1">
                          <a:solidFill>
                            <a:schemeClr val="bg2"/>
                          </a:solidFill>
                          <a:effectLst/>
                          <a:latin typeface="+mn-lt"/>
                          <a:ea typeface="Calibri" panose="020F0502020204030204" pitchFamily="34" charset="0"/>
                          <a:cs typeface="Times New Roman" panose="02020603050405020304" pitchFamily="18" charset="0"/>
                        </a:rPr>
                        <a:t>Tableau</a:t>
                      </a:r>
                      <a:r>
                        <a:rPr lang="et-EE" sz="950" kern="1200" dirty="0">
                          <a:solidFill>
                            <a:schemeClr val="bg2"/>
                          </a:solidFill>
                          <a:effectLst/>
                          <a:latin typeface="+mn-lt"/>
                          <a:ea typeface="Calibri" panose="020F0502020204030204" pitchFamily="34" charset="0"/>
                          <a:cs typeface="Times New Roman" panose="02020603050405020304" pitchFamily="18" charset="0"/>
                        </a:rPr>
                        <a:t> ja SPSS keskkonnad on kasutuses ja teenust</a:t>
                      </a:r>
                      <a:r>
                        <a:rPr lang="et-EE" sz="950" kern="1200" baseline="0" dirty="0">
                          <a:solidFill>
                            <a:schemeClr val="bg2"/>
                          </a:solidFill>
                          <a:effectLst/>
                          <a:latin typeface="+mn-lt"/>
                          <a:ea typeface="Calibri" panose="020F0502020204030204" pitchFamily="34" charset="0"/>
                          <a:cs typeface="Times New Roman" panose="02020603050405020304" pitchFamily="18" charset="0"/>
                        </a:rPr>
                        <a:t> vajavatele kasutajatele on tagatud juurdepääs keskkondadele</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kern="1200" baseline="0" dirty="0">
                          <a:solidFill>
                            <a:schemeClr val="bg2"/>
                          </a:solidFill>
                          <a:effectLst/>
                          <a:latin typeface="+mn-lt"/>
                          <a:ea typeface="Calibri" panose="020F0502020204030204" pitchFamily="34" charset="0"/>
                          <a:cs typeface="Times New Roman" panose="02020603050405020304" pitchFamily="18" charset="0"/>
                        </a:rPr>
                        <a:t>Avalikud andmed on graafiliste esitustega kaetud ja avaldatud</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dirty="0">
                          <a:solidFill>
                            <a:schemeClr val="bg2"/>
                          </a:solidFill>
                          <a:effectLst/>
                          <a:latin typeface="+mn-lt"/>
                          <a:ea typeface="Roboto" panose="02000000000000000000" pitchFamily="2" charset="0"/>
                          <a:cs typeface="Times New Roman" panose="02020603050405020304" pitchFamily="18" charset="0"/>
                        </a:rPr>
                        <a:t>Statistikakeskkonnas (S- ja H-veeb) tehakse jooksvalt vajalikke </a:t>
                      </a:r>
                      <a:r>
                        <a:rPr lang="et-EE" sz="950" b="0" kern="1200" dirty="0" err="1">
                          <a:solidFill>
                            <a:schemeClr val="bg2"/>
                          </a:solidFill>
                          <a:effectLst/>
                          <a:latin typeface="+mn-lt"/>
                          <a:ea typeface="Roboto" panose="02000000000000000000" pitchFamily="2" charset="0"/>
                          <a:cs typeface="Times New Roman" panose="02020603050405020304" pitchFamily="18" charset="0"/>
                        </a:rPr>
                        <a:t>ülalhoiu</a:t>
                      </a:r>
                      <a:r>
                        <a:rPr lang="et-EE" sz="950" b="0" kern="1200" dirty="0">
                          <a:solidFill>
                            <a:schemeClr val="bg2"/>
                          </a:solidFill>
                          <a:effectLst/>
                          <a:latin typeface="+mn-lt"/>
                          <a:ea typeface="Roboto" panose="02000000000000000000" pitchFamily="2" charset="0"/>
                          <a:cs typeface="Times New Roman" panose="02020603050405020304" pitchFamily="18" charset="0"/>
                        </a:rPr>
                        <a:t>- ja arendustegevusi</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dirty="0">
                          <a:solidFill>
                            <a:schemeClr val="bg2"/>
                          </a:solidFill>
                          <a:effectLst/>
                          <a:latin typeface="+mn-lt"/>
                          <a:ea typeface="Roboto" panose="02000000000000000000" pitchFamily="2" charset="0"/>
                          <a:cs typeface="Times New Roman" panose="02020603050405020304" pitchFamily="18" charset="0"/>
                        </a:rPr>
                        <a:t>Teenuse tarbija halduskoormus ei suurene – kogu haldus mahub tavapärase IS</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administreerimistööde raamidesse</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rgbClr val="0000FF"/>
                          </a:solidFill>
                          <a:effectLst/>
                          <a:latin typeface="+mn-lt"/>
                          <a:ea typeface="Roboto" panose="02000000000000000000" pitchFamily="2" charset="0"/>
                          <a:cs typeface="Times New Roman" panose="02020603050405020304" pitchFamily="18" charset="0"/>
                        </a:rPr>
                        <a:t>Tagatud on </a:t>
                      </a:r>
                      <a:r>
                        <a:rPr lang="et-EE" sz="950" b="0" kern="1200" baseline="0" dirty="0" err="1">
                          <a:solidFill>
                            <a:srgbClr val="0000FF"/>
                          </a:solidFill>
                          <a:effectLst/>
                          <a:latin typeface="+mn-lt"/>
                          <a:ea typeface="Roboto" panose="02000000000000000000" pitchFamily="2" charset="0"/>
                          <a:cs typeface="Times New Roman" panose="02020603050405020304" pitchFamily="18" charset="0"/>
                        </a:rPr>
                        <a:t>covid</a:t>
                      </a:r>
                      <a:r>
                        <a:rPr lang="et-EE" sz="950" b="0" kern="1200" baseline="0" dirty="0">
                          <a:solidFill>
                            <a:srgbClr val="0000FF"/>
                          </a:solidFill>
                          <a:effectLst/>
                          <a:latin typeface="+mn-lt"/>
                          <a:ea typeface="Roboto" panose="02000000000000000000" pitchFamily="2" charset="0"/>
                          <a:cs typeface="Times New Roman" panose="02020603050405020304" pitchFamily="18" charset="0"/>
                        </a:rPr>
                        <a:t> teenuste </a:t>
                      </a:r>
                      <a:r>
                        <a:rPr lang="et-EE" sz="950" b="0" kern="1200" baseline="0" dirty="0" err="1">
                          <a:solidFill>
                            <a:srgbClr val="0000FF"/>
                          </a:solidFill>
                          <a:effectLst/>
                          <a:latin typeface="+mn-lt"/>
                          <a:ea typeface="Roboto" panose="02000000000000000000" pitchFamily="2" charset="0"/>
                          <a:cs typeface="Times New Roman" panose="02020603050405020304" pitchFamily="18" charset="0"/>
                        </a:rPr>
                        <a:t>ülalhoid</a:t>
                      </a:r>
                      <a:r>
                        <a:rPr lang="et-EE" sz="950" b="0" kern="1200" baseline="0" dirty="0">
                          <a:solidFill>
                            <a:srgbClr val="0000FF"/>
                          </a:solidFill>
                          <a:effectLst/>
                          <a:latin typeface="+mn-lt"/>
                          <a:ea typeface="Roboto" panose="02000000000000000000" pitchFamily="2" charset="0"/>
                          <a:cs typeface="Times New Roman" panose="02020603050405020304" pitchFamily="18" charset="0"/>
                        </a:rPr>
                        <a:t> ja </a:t>
                      </a:r>
                      <a:r>
                        <a:rPr lang="et-EE" sz="950" b="0" kern="1200" baseline="0" dirty="0" err="1">
                          <a:solidFill>
                            <a:srgbClr val="0000FF"/>
                          </a:solidFill>
                          <a:effectLst/>
                          <a:latin typeface="+mn-lt"/>
                          <a:ea typeface="Roboto" panose="02000000000000000000" pitchFamily="2" charset="0"/>
                          <a:cs typeface="Times New Roman" panose="02020603050405020304" pitchFamily="18" charset="0"/>
                        </a:rPr>
                        <a:t>analüütika</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a:t>
                      </a:r>
                      <a:endParaRPr lang="et-EE" sz="950"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50" b="1" dirty="0">
                          <a:solidFill>
                            <a:schemeClr val="bg2"/>
                          </a:solidFill>
                          <a:effectLst/>
                          <a:latin typeface="+mn-lt"/>
                          <a:ea typeface="Times New Roman" panose="02020603050405020304" pitchFamily="18" charset="0"/>
                          <a:cs typeface="Times New Roman" panose="02020603050405020304" pitchFamily="18" charset="0"/>
                        </a:rPr>
                        <a:t>4. Mõju </a:t>
                      </a:r>
                      <a:r>
                        <a:rPr lang="et-EE" sz="950" dirty="0">
                          <a:solidFill>
                            <a:schemeClr val="bg2"/>
                          </a:solidFill>
                          <a:effectLst/>
                          <a:latin typeface="+mn-lt"/>
                          <a:ea typeface="Times New Roman" panose="02020603050405020304" pitchFamily="18" charset="0"/>
                          <a:cs typeface="Times New Roman" panose="02020603050405020304" pitchFamily="18" charset="0"/>
                        </a:rPr>
                        <a:t>(saavutatav vähemalt 5 aasta jooksul)</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Roboto" panose="02000000000000000000" pitchFamily="2" charset="0"/>
                          <a:cs typeface="Times New Roman" panose="02020603050405020304" pitchFamily="18" charset="0"/>
                        </a:rPr>
                        <a:t>Andmelao ja analüüsi tarkvarad võimaldavad statistiliste andmete süvaanalüüsi ja visualiseerimist, sh oluliste trendide jälgimist kiiremini ja terviklikumalt võrreldes olukorraga, kus nende kasutamine on takistatud</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Roboto" panose="02000000000000000000" pitchFamily="2" charset="0"/>
                          <a:cs typeface="Times New Roman" panose="02020603050405020304" pitchFamily="18" charset="0"/>
                        </a:rPr>
                        <a:t>Tagatud on riigile oluliste tervise ja sotsiaalteenuste statistiliste andmete kättesaadavus ja kvaliteet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Mõju on esitatud </a:t>
                      </a:r>
                      <a:r>
                        <a:rPr lang="et-EE" sz="95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RES9.</a:t>
                      </a: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endParaRPr lang="et-EE" sz="950" b="0" kern="1200" dirty="0">
                        <a:solidFill>
                          <a:schemeClr val="bg2"/>
                        </a:solidFill>
                        <a:effectLst/>
                        <a:latin typeface="+mn-lt"/>
                        <a:ea typeface="Roboto" panose="02000000000000000000" pitchFamily="2"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t-EE" sz="950" kern="1200" baseline="0" dirty="0">
                          <a:solidFill>
                            <a:schemeClr val="bg2"/>
                          </a:solidFill>
                          <a:effectLst/>
                          <a:latin typeface="+mn-lt"/>
                          <a:ea typeface="Calibri" panose="020F0502020204030204" pitchFamily="34" charset="0"/>
                          <a:cs typeface="Times New Roman" panose="02020603050405020304" pitchFamily="18" charset="0"/>
                        </a:rPr>
                        <a:t>.</a:t>
                      </a: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5785290"/>
                  </a:ext>
                </a:extLst>
              </a:tr>
              <a:tr h="2034250">
                <a:tc>
                  <a:txBody>
                    <a:bodyPr/>
                    <a:lstStyle/>
                    <a:p>
                      <a:pPr indent="71755"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5. Peamised ressursid</a:t>
                      </a:r>
                      <a:endParaRPr lang="en-GB" sz="950" dirty="0">
                        <a:solidFill>
                          <a:schemeClr val="bg2"/>
                        </a:solidFill>
                        <a:effectLst/>
                        <a:latin typeface="+mn-lt"/>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t-EE" sz="950" b="0" kern="1200" dirty="0">
                          <a:solidFill>
                            <a:schemeClr val="bg2"/>
                          </a:solidFill>
                          <a:effectLst/>
                          <a:latin typeface="+mn-lt"/>
                          <a:ea typeface="Roboto" panose="02000000000000000000" pitchFamily="2" charset="0"/>
                          <a:cs typeface="Times New Roman" panose="02020603050405020304" pitchFamily="18" charset="0"/>
                        </a:rPr>
                        <a:t>Arendusmeeskonnad:</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Roboto" panose="02000000000000000000" pitchFamily="2" charset="0"/>
                          <a:cs typeface="Times New Roman" panose="02020603050405020304" pitchFamily="18" charset="0"/>
                        </a:rPr>
                        <a:t>Sotsiaalministeeriumi analüüsi ja statistika osakonna töötajad</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Roboto" panose="02000000000000000000" pitchFamily="2" charset="0"/>
                          <a:cs typeface="Times New Roman" panose="02020603050405020304" pitchFamily="18" charset="0"/>
                        </a:rPr>
                        <a:t>TEHIK Andmekorralduse ja andmeanalüüsi osakond </a:t>
                      </a: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Roboto" panose="02000000000000000000" pitchFamily="2" charset="0"/>
                          <a:cs typeface="Times New Roman" panose="02020603050405020304" pitchFamily="18" charset="0"/>
                        </a:rPr>
                        <a:t>arenduspartnerid hankelepingute alusel (Andmela</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o andmete laadimisprotsesside loomine).</a:t>
                      </a:r>
                    </a:p>
                    <a:p>
                      <a:pPr marL="0" indent="0" algn="l">
                        <a:lnSpc>
                          <a:spcPct val="107000"/>
                        </a:lnSpc>
                        <a:spcAft>
                          <a:spcPts val="0"/>
                        </a:spcAft>
                        <a:buFont typeface="Arial" panose="020B0604020202020204" pitchFamily="34" charset="0"/>
                        <a:buNone/>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Töötajad: Andmeanalüüs ja –seire 3 – 6 AK, IKT andmeanalüüs 1 – 2 AK, IKT andmeanalüüs 3 – 1 AK, IKT andmeanalüüs 4 – 1AK, IKT andeanalüüs 5 – 1 AK, IKT juhtimine 2 – 1 AK, IKT juhtimine 3 – 1 AK, IKT juhtimine 4 – 1 AK, IKT masinõpe 2 – 1 AK, IKT masinõpe 3 – 2AK. IKT projektijuhtimine 3 – 3 AK, IKT süsteemiarhitektuur 2 – 1 AK, IKT süsteemiarhitektuur 3 – 1 AK. Nendest 9 AK rahastamata.</a:t>
                      </a:r>
                      <a:endParaRPr lang="et-EE" sz="950" b="0" kern="1200" dirty="0">
                        <a:solidFill>
                          <a:schemeClr val="bg2"/>
                        </a:solidFill>
                        <a:effectLst/>
                        <a:latin typeface="+mn-lt"/>
                        <a:ea typeface="Roboto" panose="02000000000000000000" pitchFamily="2" charset="0"/>
                        <a:cs typeface="Times New Roman" panose="02020603050405020304" pitchFamily="18" charset="0"/>
                      </a:endParaRP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kern="1200" baseline="0" dirty="0" err="1">
                          <a:solidFill>
                            <a:schemeClr val="bg2"/>
                          </a:solidFill>
                          <a:effectLst/>
                          <a:latin typeface="+mn-lt"/>
                          <a:ea typeface="Calibri" panose="020F0502020204030204" pitchFamily="34" charset="0"/>
                          <a:cs typeface="Times New Roman" panose="02020603050405020304" pitchFamily="18" charset="0"/>
                        </a:rPr>
                        <a:t>Küberturvalisuse</a:t>
                      </a:r>
                      <a:r>
                        <a:rPr lang="et-EE" sz="950" kern="1200" baseline="0" dirty="0">
                          <a:solidFill>
                            <a:schemeClr val="bg2"/>
                          </a:solidFill>
                          <a:effectLst/>
                          <a:latin typeface="+mn-lt"/>
                          <a:ea typeface="Calibri" panose="020F0502020204030204" pitchFamily="34" charset="0"/>
                          <a:cs typeface="Times New Roman" panose="02020603050405020304" pitchFamily="18" charset="0"/>
                        </a:rPr>
                        <a:t> eest vastutab TEHIK infoturbe osakond.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dirty="0" err="1">
                          <a:solidFill>
                            <a:schemeClr val="bg2"/>
                          </a:solidFill>
                          <a:effectLst/>
                          <a:latin typeface="+mn-lt"/>
                          <a:ea typeface="Roboto" panose="02000000000000000000" pitchFamily="2" charset="0"/>
                          <a:cs typeface="Times New Roman" panose="02020603050405020304" pitchFamily="18" charset="0"/>
                        </a:rPr>
                        <a:t>Ülalhoid</a:t>
                      </a:r>
                      <a:r>
                        <a:rPr lang="et-EE" sz="950" b="0" kern="1200" dirty="0">
                          <a:solidFill>
                            <a:schemeClr val="bg2"/>
                          </a:solidFill>
                          <a:effectLst/>
                          <a:latin typeface="+mn-lt"/>
                          <a:ea typeface="Roboto" panose="02000000000000000000" pitchFamily="2" charset="0"/>
                          <a:cs typeface="Times New Roman" panose="02020603050405020304" pitchFamily="18" charset="0"/>
                        </a:rPr>
                        <a:t>: TEHIK Infosüsteemide haldusosakond. </a:t>
                      </a: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6. Tegevused, ajakava, eelarve</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Olemasolevate litsentside uuendamine </a:t>
                      </a:r>
                    </a:p>
                    <a:p>
                      <a:pPr marL="444500" lvl="1" indent="-171450" algn="l">
                        <a:lnSpc>
                          <a:spcPct val="107000"/>
                        </a:lnSpc>
                        <a:spcAft>
                          <a:spcPts val="0"/>
                        </a:spcAft>
                        <a:buFont typeface="Arial" panose="020B0604020202020204" pitchFamily="34" charset="0"/>
                        <a:buChar char="•"/>
                        <a:tabLst>
                          <a:tab pos="360363" algn="l"/>
                        </a:tabLst>
                      </a:pP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Vertica</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(2022-2025),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Tabelau</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Embedded</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server (2022-2025),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Tableau</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kasutajalitsentsid (2022-2025),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Sybase</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IQ (2022-2025), SPSS (2022-2025)</a:t>
                      </a:r>
                    </a:p>
                    <a:p>
                      <a:pPr marL="0" lvl="0" indent="-184150" algn="l">
                        <a:lnSpc>
                          <a:spcPct val="107000"/>
                        </a:lnSpc>
                        <a:spcAft>
                          <a:spcPts val="0"/>
                        </a:spcAft>
                        <a:buFont typeface="Arial" panose="020B0604020202020204" pitchFamily="34" charset="0"/>
                        <a:buChar char="•"/>
                        <a:tabLst>
                          <a:tab pos="360363" algn="l"/>
                        </a:tabLst>
                      </a:pP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Vertica</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litsentside juurde ost alates aastast 2023 6TB aastas koos tootetoega 3-ks aastas</a:t>
                      </a:r>
                    </a:p>
                    <a:p>
                      <a:pPr marL="0" lvl="0" indent="-184150" algn="l">
                        <a:lnSpc>
                          <a:spcPct val="107000"/>
                        </a:lnSpc>
                        <a:spcAft>
                          <a:spcPts val="0"/>
                        </a:spcAft>
                        <a:buFont typeface="Arial" panose="020B0604020202020204" pitchFamily="34" charset="0"/>
                        <a:buChar char="•"/>
                        <a:tabLst>
                          <a:tab pos="360363" algn="l"/>
                        </a:tabLst>
                      </a:pP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Statistikakeskkonnsa</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ülalhoid</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ja arendused (2022-2025)</a:t>
                      </a:r>
                    </a:p>
                    <a:p>
                      <a:pPr marL="0" lvl="0" indent="-184150" algn="l">
                        <a:lnSpc>
                          <a:spcPct val="107000"/>
                        </a:lnSpc>
                        <a:spcAft>
                          <a:spcPts val="0"/>
                        </a:spcAft>
                        <a:buFont typeface="Arial" panose="020B0604020202020204" pitchFamily="34" charset="0"/>
                        <a:buChar char="•"/>
                        <a:tabLst>
                          <a:tab pos="360363" algn="l"/>
                        </a:tabLst>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Eelarve 2022-2025 on </a:t>
                      </a:r>
                      <a:r>
                        <a:rPr lang="et-EE" sz="950" b="0" kern="1200" baseline="0" dirty="0">
                          <a:solidFill>
                            <a:srgbClr val="0000FF"/>
                          </a:solidFill>
                          <a:effectLst/>
                          <a:latin typeface="+mn-lt"/>
                          <a:ea typeface="Calibri" panose="020F0502020204030204" pitchFamily="34" charset="0"/>
                          <a:cs typeface="Times New Roman" panose="02020603050405020304" pitchFamily="18" charset="0"/>
                        </a:rPr>
                        <a:t>8 059 696 </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ja on esitatud </a:t>
                      </a:r>
                      <a:r>
                        <a:rPr lang="et-EE" sz="95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RES9.</a:t>
                      </a:r>
                      <a:endParaRPr lang="et-EE" sz="950" b="0"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7. Projekti eeltingimused </a:t>
                      </a:r>
                    </a:p>
                    <a:p>
                      <a:pPr marL="171450" marR="0" lvl="0" indent="-171450" algn="l" defTabSz="912023"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Projektil ei ole eeltingimusi.</a:t>
                      </a:r>
                      <a:endParaRPr lang="et-EE" sz="950" kern="120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Andmejälgija kasutamine ei ole vajalik, kuna antud lahenduste raames ei muuda andmed oma andmekogu ja andmete töötlemine on vähemalt pseudonüümitud</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Andmelekke risk, toimingukatkestuse risk, andmete volitamata kasutamise risk.</a:t>
                      </a:r>
                      <a:endParaRPr lang="et-EE" sz="950" b="0" u="sng" kern="1200" baseline="0" dirty="0">
                        <a:solidFill>
                          <a:schemeClr val="bg2"/>
                        </a:solidFill>
                        <a:effectLst/>
                        <a:latin typeface="+mn-lt"/>
                        <a:ea typeface="Calibri" panose="020F0502020204030204" pitchFamily="34" charset="0"/>
                        <a:cs typeface="Times New Roman" panose="02020603050405020304" pitchFamily="18" charset="0"/>
                      </a:endParaRP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Tegemist on </a:t>
                      </a:r>
                      <a:r>
                        <a:rPr lang="et-EE" sz="950" b="0" kern="1200" baseline="0" dirty="0" err="1">
                          <a:solidFill>
                            <a:schemeClr val="bg2"/>
                          </a:solidFill>
                          <a:effectLst/>
                          <a:latin typeface="+mn-lt"/>
                          <a:ea typeface="Calibri" panose="020F0502020204030204" pitchFamily="34" charset="0"/>
                          <a:cs typeface="Times New Roman" panose="02020603050405020304" pitchFamily="18" charset="0"/>
                        </a:rPr>
                        <a:t>SoM</a:t>
                      </a: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 valitsemisala keskse lahendusega ja seega pole ta terviklahendusena taaskasutatav. Küll on taaskasutatavad süsteemi loomise teoreetilised alused ja välja töötatud füüsilised mudelid</a:t>
                      </a:r>
                    </a:p>
                    <a:p>
                      <a:pPr marL="171450" marR="0" lvl="0" indent="-171450" algn="l" defTabSz="67501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t-EE" sz="950" b="0" kern="1200" baseline="0" dirty="0">
                          <a:solidFill>
                            <a:schemeClr val="bg2"/>
                          </a:solidFill>
                          <a:effectLst/>
                          <a:latin typeface="+mn-lt"/>
                          <a:ea typeface="Calibri" panose="020F0502020204030204" pitchFamily="34" charset="0"/>
                          <a:cs typeface="Times New Roman" panose="02020603050405020304" pitchFamily="18" charset="0"/>
                        </a:rPr>
                        <a:t>Riskid on esitatud </a:t>
                      </a:r>
                      <a:r>
                        <a:rPr lang="et-EE" sz="950" baseline="0" dirty="0">
                          <a:solidFill>
                            <a:schemeClr val="bg2"/>
                          </a:solidFill>
                          <a:effectLst/>
                          <a:latin typeface="+mn-lt"/>
                          <a:ea typeface="Calibri" panose="020F0502020204030204" pitchFamily="34" charset="0"/>
                          <a:cs typeface="Times New Roman" panose="02020603050405020304" pitchFamily="18" charset="0"/>
                        </a:rPr>
                        <a:t>faili Lisataotlused koond_2022-2025 lehel RES9.</a:t>
                      </a:r>
                      <a:endParaRPr lang="en-GB" sz="950" b="0" kern="1200" baseline="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580472"/>
                  </a:ext>
                </a:extLst>
              </a:tr>
              <a:tr h="776257">
                <a:tc>
                  <a:txBody>
                    <a:bodyPr/>
                    <a:lstStyle/>
                    <a:p>
                      <a:pPr marL="107315" indent="-90170"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8. Kasutajate grupid, kolmandad osapooled</a:t>
                      </a:r>
                      <a:endParaRPr lang="en-GB" sz="950" dirty="0">
                        <a:solidFill>
                          <a:schemeClr val="bg2"/>
                        </a:solidFill>
                        <a:effectLst/>
                        <a:latin typeface="+mn-lt"/>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t-EE" sz="950" b="0" kern="1200" dirty="0">
                          <a:solidFill>
                            <a:schemeClr val="bg2"/>
                          </a:solidFill>
                          <a:effectLst/>
                          <a:latin typeface="+mn-lt"/>
                          <a:ea typeface="Roboto" panose="02000000000000000000" pitchFamily="2" charset="0"/>
                          <a:cs typeface="Times New Roman" panose="02020603050405020304" pitchFamily="18" charset="0"/>
                        </a:rPr>
                        <a:t>Ministeeriumi</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valitsemisala ametnikud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SoM</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TAI, TA, RA, TI, SKA)</a:t>
                      </a:r>
                    </a:p>
                    <a:p>
                      <a:pPr marL="171450" indent="-171450" algn="l">
                        <a:lnSpc>
                          <a:spcPct val="107000"/>
                        </a:lnSpc>
                        <a:spcAft>
                          <a:spcPts val="0"/>
                        </a:spcAft>
                        <a:buFont typeface="Arial" panose="020B0604020202020204" pitchFamily="34" charset="0"/>
                        <a:buChar char="•"/>
                      </a:pPr>
                      <a:r>
                        <a:rPr lang="et-EE" sz="950" b="0" kern="1200" baseline="0" dirty="0">
                          <a:solidFill>
                            <a:schemeClr val="bg2"/>
                          </a:solidFill>
                          <a:effectLst/>
                          <a:latin typeface="+mn-lt"/>
                          <a:ea typeface="Roboto" panose="02000000000000000000" pitchFamily="2" charset="0"/>
                          <a:cs typeface="Times New Roman" panose="02020603050405020304" pitchFamily="18" charset="0"/>
                        </a:rPr>
                        <a:t>Kogu Eesti elanikkond (läbi </a:t>
                      </a:r>
                      <a:r>
                        <a:rPr lang="et-EE" sz="950" b="0" kern="1200" baseline="0" dirty="0" err="1">
                          <a:solidFill>
                            <a:schemeClr val="bg2"/>
                          </a:solidFill>
                          <a:effectLst/>
                          <a:latin typeface="+mn-lt"/>
                          <a:ea typeface="Roboto" panose="02000000000000000000" pitchFamily="2" charset="0"/>
                          <a:cs typeface="Times New Roman" panose="02020603050405020304" pitchFamily="18" charset="0"/>
                        </a:rPr>
                        <a:t>SoM</a:t>
                      </a:r>
                      <a:r>
                        <a:rPr lang="et-EE" sz="950" b="0" kern="1200" baseline="0" dirty="0">
                          <a:solidFill>
                            <a:schemeClr val="bg2"/>
                          </a:solidFill>
                          <a:effectLst/>
                          <a:latin typeface="+mn-lt"/>
                          <a:ea typeface="Roboto" panose="02000000000000000000" pitchFamily="2" charset="0"/>
                          <a:cs typeface="Times New Roman" panose="02020603050405020304" pitchFamily="18" charset="0"/>
                        </a:rPr>
                        <a:t> valitsemisala avalike veebilehtede)</a:t>
                      </a:r>
                    </a:p>
                    <a:p>
                      <a:pPr marL="171450" indent="-171450" algn="l">
                        <a:lnSpc>
                          <a:spcPct val="107000"/>
                        </a:lnSpc>
                        <a:spcAft>
                          <a:spcPts val="0"/>
                        </a:spcAft>
                        <a:buFont typeface="Arial" panose="020B0604020202020204" pitchFamily="34" charset="0"/>
                        <a:buChar char="•"/>
                      </a:pPr>
                      <a:r>
                        <a:rPr lang="et-EE" sz="950" b="0" i="0" u="none" strike="noStrike" kern="1200" cap="none" spc="0" baseline="0" dirty="0">
                          <a:solidFill>
                            <a:schemeClr val="bg2"/>
                          </a:solidFill>
                          <a:effectLst/>
                          <a:uFillTx/>
                          <a:latin typeface="+mn-lt"/>
                          <a:ea typeface="Roboto" panose="02000000000000000000" pitchFamily="2" charset="0"/>
                          <a:cs typeface="Times New Roman" panose="02020603050405020304" pitchFamily="18" charset="0"/>
                          <a:sym typeface="Aino Regular"/>
                        </a:rPr>
                        <a:t>VV juhtimisotsuste tegemiseks</a:t>
                      </a:r>
                      <a:endParaRPr lang="en-GB" sz="950" b="0" i="0" u="none" strike="noStrike" kern="1200" cap="none" spc="0" baseline="0" dirty="0">
                        <a:solidFill>
                          <a:schemeClr val="bg2"/>
                        </a:solidFill>
                        <a:effectLst/>
                        <a:uFillTx/>
                        <a:latin typeface="+mn-lt"/>
                        <a:ea typeface="Roboto" panose="02000000000000000000" pitchFamily="2" charset="0"/>
                        <a:cs typeface="Times New Roman" panose="02020603050405020304" pitchFamily="18" charset="0"/>
                        <a:sym typeface="Aino Regular"/>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9. Innovaatilisus</a:t>
                      </a:r>
                    </a:p>
                    <a:p>
                      <a:pPr marL="171450" indent="-171450" algn="l">
                        <a:lnSpc>
                          <a:spcPct val="107000"/>
                        </a:lnSpc>
                        <a:spcAft>
                          <a:spcPts val="0"/>
                        </a:spcAft>
                        <a:buFont typeface="Arial" panose="020B0604020202020204" pitchFamily="34" charset="0"/>
                        <a:buChar char="•"/>
                      </a:pPr>
                      <a:r>
                        <a:rPr lang="et-EE" sz="950" kern="1200" dirty="0">
                          <a:solidFill>
                            <a:schemeClr val="bg2"/>
                          </a:solidFill>
                          <a:effectLst/>
                          <a:latin typeface="+mn-lt"/>
                          <a:ea typeface="Calibri" panose="020F0502020204030204" pitchFamily="34" charset="0"/>
                          <a:cs typeface="Times New Roman" panose="02020603050405020304" pitchFamily="18" charset="0"/>
                        </a:rPr>
                        <a:t>Tegemist on</a:t>
                      </a:r>
                      <a:r>
                        <a:rPr lang="et-EE" sz="950" kern="1200" baseline="0" dirty="0">
                          <a:solidFill>
                            <a:schemeClr val="bg2"/>
                          </a:solidFill>
                          <a:effectLst/>
                          <a:latin typeface="+mn-lt"/>
                          <a:ea typeface="Calibri" panose="020F0502020204030204" pitchFamily="34" charset="0"/>
                          <a:cs typeface="Times New Roman" panose="02020603050405020304" pitchFamily="18" charset="0"/>
                        </a:rPr>
                        <a:t> kõige kaasaaegsamatel tehnoloogiatel lahendatud andmelao ja andmeanalüüsi keskkondadega.</a:t>
                      </a:r>
                    </a:p>
                    <a:p>
                      <a:pPr marL="171450" indent="-171450" algn="l">
                        <a:lnSpc>
                          <a:spcPct val="107000"/>
                        </a:lnSpc>
                        <a:spcAft>
                          <a:spcPts val="0"/>
                        </a:spcAft>
                        <a:buFont typeface="Arial" panose="020B0604020202020204" pitchFamily="34" charset="0"/>
                        <a:buChar char="•"/>
                      </a:pPr>
                      <a:r>
                        <a:rPr lang="et-EE" sz="950" kern="1200" baseline="0" noProof="0" dirty="0">
                          <a:solidFill>
                            <a:schemeClr val="bg2"/>
                          </a:solidFill>
                          <a:effectLst/>
                          <a:latin typeface="+mn-lt"/>
                          <a:ea typeface="Calibri" panose="020F0502020204030204" pitchFamily="34" charset="0"/>
                          <a:cs typeface="Times New Roman" panose="02020603050405020304" pitchFamily="18" charset="0"/>
                        </a:rPr>
                        <a:t>Statistikakeskkond vaja ümber tegemist</a:t>
                      </a:r>
                      <a:endParaRPr lang="et-EE" sz="950" noProof="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dirty="0"/>
                    </a:p>
                  </a:txBody>
                  <a:tcPr/>
                </a:tc>
                <a:tc>
                  <a:txBody>
                    <a:bodyPr/>
                    <a:lstStyle/>
                    <a:p>
                      <a:pPr algn="l">
                        <a:lnSpc>
                          <a:spcPct val="107000"/>
                        </a:lnSpc>
                        <a:spcAft>
                          <a:spcPts val="0"/>
                        </a:spcAft>
                      </a:pPr>
                      <a:r>
                        <a:rPr lang="et-EE" sz="950" b="1" dirty="0">
                          <a:solidFill>
                            <a:schemeClr val="bg2"/>
                          </a:solidFill>
                          <a:effectLst/>
                          <a:latin typeface="+mn-lt"/>
                          <a:ea typeface="Calibri" panose="020F0502020204030204" pitchFamily="34" charset="0"/>
                          <a:cs typeface="Times New Roman" panose="02020603050405020304" pitchFamily="18" charset="0"/>
                        </a:rPr>
                        <a:t>10. Muu</a:t>
                      </a:r>
                      <a:r>
                        <a:rPr lang="et-EE" sz="950" b="1" baseline="0" dirty="0">
                          <a:solidFill>
                            <a:schemeClr val="bg2"/>
                          </a:solidFill>
                          <a:effectLst/>
                          <a:latin typeface="+mn-lt"/>
                          <a:ea typeface="Calibri" panose="020F0502020204030204" pitchFamily="34" charset="0"/>
                          <a:cs typeface="Times New Roman" panose="02020603050405020304" pitchFamily="18" charset="0"/>
                        </a:rPr>
                        <a:t> oluline info, mida eelnevates lahtrites ei ole käsitletud</a:t>
                      </a:r>
                      <a:endParaRPr lang="en-GB" sz="950" dirty="0">
                        <a:solidFill>
                          <a:schemeClr val="bg2"/>
                        </a:solidFill>
                        <a:effectLst/>
                        <a:latin typeface="+mn-lt"/>
                        <a:ea typeface="Calibri" panose="020F0502020204030204" pitchFamily="34" charset="0"/>
                        <a:cs typeface="Times New Roman" panose="02020603050405020304" pitchFamily="18" charset="0"/>
                      </a:endParaRPr>
                    </a:p>
                  </a:txBody>
                  <a:tcPr marL="37458" marR="374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847963"/>
                  </a:ext>
                </a:extLst>
              </a:tr>
            </a:tbl>
          </a:graphicData>
        </a:graphic>
      </p:graphicFrame>
    </p:spTree>
    <p:extLst>
      <p:ext uri="{BB962C8B-B14F-4D97-AF65-F5344CB8AC3E}">
        <p14:creationId xmlns:p14="http://schemas.microsoft.com/office/powerpoint/2010/main" val="59908946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title"/>
          </p:nvPr>
        </p:nvSpPr>
        <p:spPr>
          <a:xfrm>
            <a:off x="857172" y="614525"/>
            <a:ext cx="9103780" cy="670935"/>
          </a:xfrm>
        </p:spPr>
        <p:txBody>
          <a:bodyPr>
            <a:normAutofit/>
          </a:bodyPr>
          <a:lstStyle/>
          <a:p>
            <a:r>
              <a:rPr lang="et-EE" sz="3600" dirty="0">
                <a:solidFill>
                  <a:srgbClr val="FF0000"/>
                </a:solidFill>
                <a:latin typeface="Roboto" panose="02000000000000000000" pitchFamily="2" charset="0"/>
                <a:ea typeface="Roboto" panose="02000000000000000000" pitchFamily="2" charset="0"/>
              </a:rPr>
              <a:t>Kasutatud lühendid</a:t>
            </a:r>
          </a:p>
        </p:txBody>
      </p:sp>
      <p:sp>
        <p:nvSpPr>
          <p:cNvPr id="5" name="Sisu kohatäide 4"/>
          <p:cNvSpPr>
            <a:spLocks noGrp="1"/>
          </p:cNvSpPr>
          <p:nvPr>
            <p:ph idx="1"/>
          </p:nvPr>
        </p:nvSpPr>
        <p:spPr>
          <a:xfrm>
            <a:off x="857172" y="1404045"/>
            <a:ext cx="10858761" cy="5151776"/>
          </a:xfrm>
        </p:spPr>
        <p:txBody>
          <a:bodyPr numCol="2">
            <a:noAutofit/>
          </a:bodyPr>
          <a:lstStyle/>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AK – ametikoht </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EHK – Eesti Haigekassa</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EHL – Eesti Haiglate Liit</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EPS – Eesti Perearstide Selts</a:t>
            </a:r>
          </a:p>
          <a:p>
            <a:pPr>
              <a:lnSpc>
                <a:spcPct val="100000"/>
              </a:lnSpc>
              <a:spcBef>
                <a:spcPts val="0"/>
              </a:spcBef>
              <a:buClr>
                <a:schemeClr val="accent5"/>
              </a:buClr>
              <a:buFont typeface="Arial" panose="020B0604020202020204" pitchFamily="34" charset="0"/>
              <a:buChar char="•"/>
            </a:pPr>
            <a:r>
              <a:rPr lang="et-EE" sz="1200" dirty="0" err="1">
                <a:latin typeface="+mn-lt"/>
                <a:ea typeface="Roboto" panose="02000000000000000000" pitchFamily="2" charset="0"/>
                <a:cs typeface="Arial" panose="020B0604020202020204" pitchFamily="34" charset="0"/>
              </a:rPr>
              <a:t>Medre</a:t>
            </a:r>
            <a:r>
              <a:rPr lang="et-EE" sz="1200" dirty="0">
                <a:latin typeface="+mn-lt"/>
                <a:ea typeface="Roboto" panose="02000000000000000000" pitchFamily="2" charset="0"/>
                <a:cs typeface="Arial" panose="020B0604020202020204" pitchFamily="34" charset="0"/>
              </a:rPr>
              <a:t> – Terviseameti majasisene süsteem Eesti riigi meditsiinitöötajate, apteekrite ja tervishoiuteenuseid pakkuvate asutuste tegevuslubade üle arvestuse pidamiseks</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MEIS – Terviseameti menetlussüsteem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MSA – Meditsiiniseadmete andmekogu</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PPA – Politsei- ja Piirivalveamet</a:t>
            </a:r>
          </a:p>
          <a:p>
            <a:pPr rtl="0">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RA – Ravimiamet </a:t>
            </a:r>
          </a:p>
          <a:p>
            <a:pPr rtl="0">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RAKP – Ravimiameti kliendiportaal</a:t>
            </a:r>
          </a:p>
          <a:p>
            <a:pPr rtl="0">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RFK - </a:t>
            </a:r>
            <a:r>
              <a:rPr lang="et-EE" sz="1200" dirty="0">
                <a:latin typeface="+mn-lt"/>
                <a:ea typeface="Roboto" panose="02000000000000000000" pitchFamily="2" charset="0"/>
                <a:cs typeface="Arial" panose="020B0604020202020204" pitchFamily="34" charset="0"/>
                <a:sym typeface="Aino Regular"/>
              </a:rPr>
              <a:t>r</a:t>
            </a:r>
            <a:r>
              <a:rPr lang="fi-FI" sz="1200" dirty="0" err="1">
                <a:latin typeface="+mn-lt"/>
                <a:ea typeface="Roboto" panose="02000000000000000000" pitchFamily="2" charset="0"/>
                <a:cs typeface="Arial" panose="020B0604020202020204" pitchFamily="34" charset="0"/>
                <a:sym typeface="Aino Regular"/>
              </a:rPr>
              <a:t>ahvusvaheli</a:t>
            </a:r>
            <a:r>
              <a:rPr lang="et-EE" sz="1200" dirty="0">
                <a:latin typeface="+mn-lt"/>
                <a:ea typeface="Roboto" panose="02000000000000000000" pitchFamily="2" charset="0"/>
                <a:cs typeface="Arial" panose="020B0604020202020204" pitchFamily="34" charset="0"/>
                <a:sym typeface="Aino Regular"/>
              </a:rPr>
              <a:t>n</a:t>
            </a:r>
            <a:r>
              <a:rPr lang="fi-FI" sz="1200" dirty="0">
                <a:latin typeface="+mn-lt"/>
                <a:ea typeface="Roboto" panose="02000000000000000000" pitchFamily="2" charset="0"/>
                <a:cs typeface="Arial" panose="020B0604020202020204" pitchFamily="34" charset="0"/>
                <a:sym typeface="Aino Regular"/>
              </a:rPr>
              <a:t>e </a:t>
            </a:r>
            <a:r>
              <a:rPr lang="fi-FI" sz="1200" dirty="0" err="1">
                <a:latin typeface="+mn-lt"/>
                <a:ea typeface="Roboto" panose="02000000000000000000" pitchFamily="2" charset="0"/>
                <a:cs typeface="Arial" panose="020B0604020202020204" pitchFamily="34" charset="0"/>
                <a:sym typeface="Aino Regular"/>
              </a:rPr>
              <a:t>funktsioneerimisvõime</a:t>
            </a:r>
            <a:r>
              <a:rPr lang="et-EE" sz="1200" dirty="0">
                <a:latin typeface="+mn-lt"/>
                <a:ea typeface="Roboto" panose="02000000000000000000" pitchFamily="2" charset="0"/>
                <a:cs typeface="Arial" panose="020B0604020202020204" pitchFamily="34" charset="0"/>
                <a:sym typeface="Aino Regular"/>
              </a:rPr>
              <a:t> </a:t>
            </a:r>
            <a:r>
              <a:rPr lang="fi-FI" sz="1200" dirty="0" err="1">
                <a:latin typeface="+mn-lt"/>
                <a:ea typeface="Roboto" panose="02000000000000000000" pitchFamily="2" charset="0"/>
                <a:cs typeface="Arial" panose="020B0604020202020204" pitchFamily="34" charset="0"/>
                <a:sym typeface="Aino Regular"/>
              </a:rPr>
              <a:t>klassifikatsioon</a:t>
            </a:r>
            <a:r>
              <a:rPr lang="et-EE" sz="1200" dirty="0">
                <a:latin typeface="+mn-lt"/>
                <a:ea typeface="Roboto" panose="02000000000000000000" pitchFamily="2" charset="0"/>
                <a:cs typeface="Arial" panose="020B0604020202020204" pitchFamily="34" charset="0"/>
                <a:sym typeface="Aino Regular"/>
              </a:rPr>
              <a:t> </a:t>
            </a:r>
            <a:endParaRPr lang="et-EE" sz="1200" dirty="0">
              <a:latin typeface="+mn-lt"/>
              <a:ea typeface="Roboto" panose="02000000000000000000" pitchFamily="2" charset="0"/>
              <a:cs typeface="Arial" panose="020B0604020202020204" pitchFamily="34" charset="0"/>
            </a:endParaRPr>
          </a:p>
          <a:p>
            <a:pPr rtl="0">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RIHA – Riigi infosüsteemi haldussüsteem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RINA – </a:t>
            </a:r>
            <a:r>
              <a:rPr lang="fi-FI" sz="1200" dirty="0" err="1">
                <a:latin typeface="+mn-lt"/>
                <a:ea typeface="Roboto" panose="02000000000000000000" pitchFamily="2" charset="0"/>
                <a:cs typeface="Arial" panose="020B0604020202020204" pitchFamily="34" charset="0"/>
              </a:rPr>
              <a:t>rakendus</a:t>
            </a:r>
            <a:r>
              <a:rPr lang="fi-FI" sz="1200" dirty="0">
                <a:latin typeface="+mn-lt"/>
                <a:ea typeface="Roboto" panose="02000000000000000000" pitchFamily="2" charset="0"/>
                <a:cs typeface="Arial" panose="020B0604020202020204" pitchFamily="34" charset="0"/>
              </a:rPr>
              <a:t> EESSI </a:t>
            </a:r>
            <a:r>
              <a:rPr lang="fi-FI" sz="1200" dirty="0" err="1">
                <a:latin typeface="+mn-lt"/>
                <a:ea typeface="Roboto" panose="02000000000000000000" pitchFamily="2" charset="0"/>
                <a:cs typeface="Arial" panose="020B0604020202020204" pitchFamily="34" charset="0"/>
              </a:rPr>
              <a:t>programmis</a:t>
            </a:r>
            <a:r>
              <a:rPr lang="fi-FI" sz="1200" dirty="0">
                <a:latin typeface="+mn-lt"/>
                <a:ea typeface="Roboto" panose="02000000000000000000" pitchFamily="2" charset="0"/>
                <a:cs typeface="Arial" panose="020B0604020202020204" pitchFamily="34" charset="0"/>
              </a:rPr>
              <a:t> </a:t>
            </a:r>
            <a:r>
              <a:rPr lang="fi-FI" sz="1200" dirty="0" err="1">
                <a:latin typeface="+mn-lt"/>
                <a:ea typeface="Roboto" panose="02000000000000000000" pitchFamily="2" charset="0"/>
                <a:cs typeface="Arial" panose="020B0604020202020204" pitchFamily="34" charset="0"/>
              </a:rPr>
              <a:t>Euroopa</a:t>
            </a:r>
            <a:r>
              <a:rPr lang="fi-FI" sz="1200" dirty="0">
                <a:latin typeface="+mn-lt"/>
                <a:ea typeface="Roboto" panose="02000000000000000000" pitchFamily="2" charset="0"/>
                <a:cs typeface="Arial" panose="020B0604020202020204" pitchFamily="34" charset="0"/>
              </a:rPr>
              <a:t> </a:t>
            </a:r>
            <a:r>
              <a:rPr lang="fi-FI" sz="1200" dirty="0" err="1">
                <a:latin typeface="+mn-lt"/>
                <a:ea typeface="Roboto" panose="02000000000000000000" pitchFamily="2" charset="0"/>
                <a:cs typeface="Arial" panose="020B0604020202020204" pitchFamily="34" charset="0"/>
              </a:rPr>
              <a:t>sotsiaalkindlustuse</a:t>
            </a:r>
            <a:r>
              <a:rPr lang="fi-FI" sz="1200" dirty="0">
                <a:latin typeface="+mn-lt"/>
                <a:ea typeface="Roboto" panose="02000000000000000000" pitchFamily="2" charset="0"/>
                <a:cs typeface="Arial" panose="020B0604020202020204" pitchFamily="34" charset="0"/>
              </a:rPr>
              <a:t> </a:t>
            </a:r>
            <a:r>
              <a:rPr lang="fi-FI" sz="1200" dirty="0" err="1">
                <a:latin typeface="+mn-lt"/>
                <a:ea typeface="Roboto" panose="02000000000000000000" pitchFamily="2" charset="0"/>
                <a:cs typeface="Arial" panose="020B0604020202020204" pitchFamily="34" charset="0"/>
              </a:rPr>
              <a:t>andmevahetus</a:t>
            </a:r>
            <a:r>
              <a:rPr lang="et-EE" sz="1200" dirty="0">
                <a:latin typeface="+mn-lt"/>
                <a:ea typeface="Roboto" panose="02000000000000000000" pitchFamily="2" charset="0"/>
                <a:cs typeface="Arial" panose="020B0604020202020204" pitchFamily="34" charset="0"/>
              </a:rPr>
              <a:t>eks (</a:t>
            </a:r>
            <a:r>
              <a:rPr lang="et-EE" sz="1200" dirty="0" err="1">
                <a:latin typeface="+mn-lt"/>
                <a:ea typeface="Roboto" panose="02000000000000000000" pitchFamily="2" charset="0"/>
                <a:cs typeface="Arial" panose="020B0604020202020204" pitchFamily="34" charset="0"/>
              </a:rPr>
              <a:t>Electronic</a:t>
            </a:r>
            <a:r>
              <a:rPr lang="et-EE" sz="1200" dirty="0">
                <a:latin typeface="+mn-lt"/>
                <a:ea typeface="Roboto" panose="02000000000000000000" pitchFamily="2" charset="0"/>
                <a:cs typeface="Arial" panose="020B0604020202020204" pitchFamily="34" charset="0"/>
              </a:rPr>
              <a:t> Exchange of </a:t>
            </a:r>
            <a:r>
              <a:rPr lang="et-EE" sz="1200" dirty="0" err="1">
                <a:latin typeface="+mn-lt"/>
                <a:ea typeface="Roboto" panose="02000000000000000000" pitchFamily="2" charset="0"/>
                <a:cs typeface="Arial" panose="020B0604020202020204" pitchFamily="34" charset="0"/>
              </a:rPr>
              <a:t>Social</a:t>
            </a:r>
            <a:r>
              <a:rPr lang="et-EE" sz="1200" dirty="0">
                <a:latin typeface="+mn-lt"/>
                <a:ea typeface="Roboto" panose="02000000000000000000" pitchFamily="2" charset="0"/>
                <a:cs typeface="Arial" panose="020B0604020202020204" pitchFamily="34" charset="0"/>
              </a:rPr>
              <a:t> Security </a:t>
            </a:r>
            <a:r>
              <a:rPr lang="et-EE" sz="1200" dirty="0" err="1">
                <a:latin typeface="+mn-lt"/>
                <a:ea typeface="Roboto" panose="02000000000000000000" pitchFamily="2" charset="0"/>
                <a:cs typeface="Arial" panose="020B0604020202020204" pitchFamily="34" charset="0"/>
              </a:rPr>
              <a:t>Information</a:t>
            </a:r>
            <a:r>
              <a:rPr lang="et-EE" sz="1200" dirty="0">
                <a:latin typeface="+mn-lt"/>
                <a:ea typeface="Roboto" panose="02000000000000000000" pitchFamily="2" charset="0"/>
                <a:cs typeface="Arial" panose="020B0604020202020204" pitchFamily="34" charset="0"/>
              </a:rPr>
              <a:t> </a:t>
            </a:r>
            <a:r>
              <a:rPr lang="en-US" sz="1200" dirty="0">
                <a:latin typeface="+mn-lt"/>
                <a:ea typeface="Roboto" panose="02000000000000000000" pitchFamily="2" charset="0"/>
                <a:cs typeface="Arial" panose="020B0604020202020204" pitchFamily="34" charset="0"/>
              </a:rPr>
              <a:t>Reference Implementation for a National </a:t>
            </a:r>
            <a:r>
              <a:rPr lang="en-US" sz="1200" dirty="0" err="1">
                <a:latin typeface="+mn-lt"/>
                <a:ea typeface="Roboto" panose="02000000000000000000" pitchFamily="2" charset="0"/>
                <a:cs typeface="Arial" panose="020B0604020202020204" pitchFamily="34" charset="0"/>
              </a:rPr>
              <a:t>Applicatio</a:t>
            </a:r>
            <a:r>
              <a:rPr lang="et-EE" sz="1200" dirty="0">
                <a:latin typeface="+mn-lt"/>
                <a:ea typeface="Roboto" panose="02000000000000000000" pitchFamily="2" charset="0"/>
                <a:cs typeface="Arial" panose="020B0604020202020204" pitchFamily="34" charset="0"/>
              </a:rPr>
              <a:t>n)</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RKAB – Ravimiameti tegevuslubade register</a:t>
            </a:r>
          </a:p>
          <a:p>
            <a:pPr rtl="0">
              <a:lnSpc>
                <a:spcPct val="100000"/>
              </a:lnSpc>
              <a:spcBef>
                <a:spcPts val="0"/>
              </a:spcBef>
              <a:buClr>
                <a:schemeClr val="accent5"/>
              </a:buClr>
              <a:buFont typeface="Arial" panose="020B0604020202020204" pitchFamily="34" charset="0"/>
              <a:buChar char="•"/>
            </a:pPr>
            <a:r>
              <a:rPr lang="et-EE" sz="1200" dirty="0" err="1">
                <a:latin typeface="+mn-lt"/>
                <a:ea typeface="Roboto" panose="02000000000000000000" pitchFamily="2" charset="0"/>
                <a:cs typeface="Arial" panose="020B0604020202020204" pitchFamily="34" charset="0"/>
              </a:rPr>
              <a:t>SamTrack</a:t>
            </a:r>
            <a:r>
              <a:rPr lang="et-EE" sz="1200" dirty="0">
                <a:latin typeface="+mn-lt"/>
                <a:ea typeface="Roboto" panose="02000000000000000000" pitchFamily="2" charset="0"/>
                <a:cs typeface="Arial" panose="020B0604020202020204" pitchFamily="34" charset="0"/>
              </a:rPr>
              <a:t> – Ravimiameti ravimitega seotud menetlusprotsesside infosüsteem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SKA – Sotsiaalkindlustusamet </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SKAIS – Sotsiaalkindlustusameti andmekogu</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SLA – teenustaseme leping</a:t>
            </a:r>
          </a:p>
          <a:p>
            <a:pPr>
              <a:lnSpc>
                <a:spcPct val="100000"/>
              </a:lnSpc>
              <a:spcBef>
                <a:spcPts val="0"/>
              </a:spcBef>
              <a:buClr>
                <a:schemeClr val="accent5"/>
              </a:buClr>
              <a:buFont typeface="Arial" panose="020B0604020202020204" pitchFamily="34" charset="0"/>
              <a:buChar char="•"/>
            </a:pPr>
            <a:r>
              <a:rPr lang="et-EE" sz="1200" dirty="0" err="1">
                <a:latin typeface="+mn-lt"/>
                <a:ea typeface="Roboto" panose="02000000000000000000" pitchFamily="2" charset="0"/>
                <a:cs typeface="Arial" panose="020B0604020202020204" pitchFamily="34" charset="0"/>
              </a:rPr>
              <a:t>SoM</a:t>
            </a:r>
            <a:r>
              <a:rPr lang="et-EE" sz="1200" dirty="0">
                <a:latin typeface="+mn-lt"/>
                <a:ea typeface="Roboto" panose="02000000000000000000" pitchFamily="2" charset="0"/>
                <a:cs typeface="Arial" panose="020B0604020202020204" pitchFamily="34" charset="0"/>
              </a:rPr>
              <a:t> – Sotsiaalministeerium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rPr>
              <a:t>SPR – Surma põhjuste register</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STAR – Sotsiaalteenuste ja -toetuste andmeregister</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TA – Terviseamet </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TAI – Tervise Arengu Instituut</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TEHIK – Tervise ja Heaolu Infosüsteemide Keskus</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TEIS – Tööelu infosüsteem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TI – Tööinspektsioon </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TIS – Tervise infosüsteem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TTO – tervishoiuteenuse osutaja</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cs typeface="Arial" panose="020B0604020202020204" pitchFamily="34" charset="0"/>
              </a:rPr>
              <a:t>UPTIS – uue põlvkonna tervise infosüsteem</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rPr>
              <a:t>VR – Vähiregister </a:t>
            </a:r>
          </a:p>
          <a:p>
            <a:pPr>
              <a:lnSpc>
                <a:spcPct val="100000"/>
              </a:lnSpc>
              <a:spcBef>
                <a:spcPts val="0"/>
              </a:spcBef>
              <a:buClr>
                <a:schemeClr val="accent5"/>
              </a:buClr>
              <a:buFont typeface="Arial" panose="020B0604020202020204" pitchFamily="34" charset="0"/>
              <a:buChar char="•"/>
            </a:pPr>
            <a:r>
              <a:rPr lang="et-EE" sz="1200" dirty="0">
                <a:latin typeface="+mn-lt"/>
                <a:ea typeface="Roboto" panose="02000000000000000000" pitchFamily="2" charset="0"/>
              </a:rPr>
              <a:t>VSR – Vähi sõeluuringute register </a:t>
            </a:r>
          </a:p>
        </p:txBody>
      </p:sp>
    </p:spTree>
    <p:extLst>
      <p:ext uri="{BB962C8B-B14F-4D97-AF65-F5344CB8AC3E}">
        <p14:creationId xmlns:p14="http://schemas.microsoft.com/office/powerpoint/2010/main" val="3785516892"/>
      </p:ext>
    </p:extLst>
  </p:cSld>
  <p:clrMapOvr>
    <a:masterClrMapping/>
  </p:clrMapOvr>
</p:sld>
</file>

<file path=ppt/theme/theme1.xml><?xml version="1.0" encoding="utf-8"?>
<a:theme xmlns:a="http://schemas.openxmlformats.org/drawingml/2006/main" name="TEHIK Theme">
  <a:themeElements>
    <a:clrScheme name="TEHIK Pallette">
      <a:dk1>
        <a:srgbClr val="646481"/>
      </a:dk1>
      <a:lt1>
        <a:srgbClr val="E3E4E3"/>
      </a:lt1>
      <a:dk2>
        <a:srgbClr val="545153"/>
      </a:dk2>
      <a:lt2>
        <a:srgbClr val="ECECEC"/>
      </a:lt2>
      <a:accent1>
        <a:srgbClr val="009DB0"/>
      </a:accent1>
      <a:accent2>
        <a:srgbClr val="9F6EFF"/>
      </a:accent2>
      <a:accent3>
        <a:srgbClr val="FF5B4F"/>
      </a:accent3>
      <a:accent4>
        <a:srgbClr val="636183"/>
      </a:accent4>
      <a:accent5>
        <a:srgbClr val="008130"/>
      </a:accent5>
      <a:accent6>
        <a:srgbClr val="FFBB00"/>
      </a:accent6>
      <a:hlink>
        <a:srgbClr val="FF5B4F"/>
      </a:hlink>
      <a:folHlink>
        <a:srgbClr val="454AA7"/>
      </a:folHlink>
    </a:clrScheme>
    <a:fontScheme name="TEHNIK">
      <a:majorFont>
        <a:latin typeface="Raleway"/>
        <a:ea typeface=""/>
        <a:cs typeface=""/>
      </a:majorFont>
      <a:minorFont>
        <a:latin typeface="Raleway"/>
        <a:ea typeface=""/>
        <a:cs typeface=""/>
      </a:minorFont>
    </a:fontScheme>
    <a:fmtScheme name="BrandEstoni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1600" cap="flat">
          <a:solidFill>
            <a:srgbClr val="FE5C57"/>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75A5D"/>
            </a:solidFill>
            <a:effectLst/>
            <a:uFillTx/>
            <a:latin typeface="Aino Regular"/>
            <a:ea typeface="Aino Regular"/>
            <a:cs typeface="Aino Regular"/>
            <a:sym typeface="Ain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1066800" rtl="0" fontAlgn="auto" latinLnBrk="0" hangingPunct="0">
          <a:lnSpc>
            <a:spcPct val="90000"/>
          </a:lnSpc>
          <a:spcBef>
            <a:spcPts val="1000"/>
          </a:spcBef>
          <a:spcAft>
            <a:spcPts val="0"/>
          </a:spcAft>
          <a:buClrTx/>
          <a:buSzTx/>
          <a:buFontTx/>
          <a:buNone/>
          <a:tabLst/>
          <a:defRPr kumimoji="0" sz="2000" b="0" i="0" u="none" strike="noStrike" cap="none" spc="0" normalizeH="0" baseline="0">
            <a:ln>
              <a:noFill/>
            </a:ln>
            <a:solidFill>
              <a:srgbClr val="646482"/>
            </a:solidFill>
            <a:effectLst/>
            <a:uFillTx/>
            <a:latin typeface="Raleway"/>
            <a:ea typeface="Raleway"/>
            <a:cs typeface="Raleway"/>
            <a:sym typeface="Ralewa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TEHIK Theme">
  <a:themeElements>
    <a:clrScheme name="TEHIK Pallette">
      <a:dk1>
        <a:srgbClr val="646481"/>
      </a:dk1>
      <a:lt1>
        <a:srgbClr val="E3E4E3"/>
      </a:lt1>
      <a:dk2>
        <a:srgbClr val="545153"/>
      </a:dk2>
      <a:lt2>
        <a:srgbClr val="ECECEC"/>
      </a:lt2>
      <a:accent1>
        <a:srgbClr val="009DB0"/>
      </a:accent1>
      <a:accent2>
        <a:srgbClr val="9F6EFF"/>
      </a:accent2>
      <a:accent3>
        <a:srgbClr val="FF5B4F"/>
      </a:accent3>
      <a:accent4>
        <a:srgbClr val="636183"/>
      </a:accent4>
      <a:accent5>
        <a:srgbClr val="008130"/>
      </a:accent5>
      <a:accent6>
        <a:srgbClr val="FFBB00"/>
      </a:accent6>
      <a:hlink>
        <a:srgbClr val="FF5B4F"/>
      </a:hlink>
      <a:folHlink>
        <a:srgbClr val="454AA7"/>
      </a:folHlink>
    </a:clrScheme>
    <a:fontScheme name="TEHNIK">
      <a:majorFont>
        <a:latin typeface="Raleway"/>
        <a:ea typeface=""/>
        <a:cs typeface=""/>
      </a:majorFont>
      <a:minorFont>
        <a:latin typeface="Raleway"/>
        <a:ea typeface=""/>
        <a:cs typeface=""/>
      </a:minorFont>
    </a:fontScheme>
    <a:fmtScheme name="BrandEstoni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01600" cap="flat">
          <a:solidFill>
            <a:srgbClr val="FE5C57"/>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75A5D"/>
            </a:solidFill>
            <a:effectLst/>
            <a:uFillTx/>
            <a:latin typeface="Aino Regular"/>
            <a:ea typeface="Aino Regular"/>
            <a:cs typeface="Aino Regular"/>
            <a:sym typeface="Aino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1066800" rtl="0" fontAlgn="auto" latinLnBrk="0" hangingPunct="0">
          <a:lnSpc>
            <a:spcPct val="90000"/>
          </a:lnSpc>
          <a:spcBef>
            <a:spcPts val="1000"/>
          </a:spcBef>
          <a:spcAft>
            <a:spcPts val="0"/>
          </a:spcAft>
          <a:buClrTx/>
          <a:buSzTx/>
          <a:buFontTx/>
          <a:buNone/>
          <a:tabLst/>
          <a:defRPr kumimoji="0" sz="2000" b="0" i="0" u="none" strike="noStrike" cap="none" spc="0" normalizeH="0" baseline="0">
            <a:ln>
              <a:noFill/>
            </a:ln>
            <a:solidFill>
              <a:srgbClr val="646482"/>
            </a:solidFill>
            <a:effectLst/>
            <a:uFillTx/>
            <a:latin typeface="Raleway"/>
            <a:ea typeface="Raleway"/>
            <a:cs typeface="Raleway"/>
            <a:sym typeface="Ralewa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4287</Words>
  <Application>Microsoft Office PowerPoint</Application>
  <PresentationFormat>Kohandatud</PresentationFormat>
  <Paragraphs>370</Paragraphs>
  <Slides>8</Slides>
  <Notes>8</Notes>
  <HiddenSlides>0</HiddenSlides>
  <MMClips>0</MMClips>
  <ScaleCrop>false</ScaleCrop>
  <HeadingPairs>
    <vt:vector size="6" baseType="variant">
      <vt:variant>
        <vt:lpstr>Kasutatud fondid</vt:lpstr>
      </vt:variant>
      <vt:variant>
        <vt:i4>6</vt:i4>
      </vt:variant>
      <vt:variant>
        <vt:lpstr>Kujundus</vt:lpstr>
      </vt:variant>
      <vt:variant>
        <vt:i4>2</vt:i4>
      </vt:variant>
      <vt:variant>
        <vt:lpstr>Slaidipealkirjad</vt:lpstr>
      </vt:variant>
      <vt:variant>
        <vt:i4>8</vt:i4>
      </vt:variant>
    </vt:vector>
  </HeadingPairs>
  <TitlesOfParts>
    <vt:vector size="16" baseType="lpstr">
      <vt:lpstr>Aino</vt:lpstr>
      <vt:lpstr>Arial</vt:lpstr>
      <vt:lpstr>Calibri</vt:lpstr>
      <vt:lpstr>Raleway</vt:lpstr>
      <vt:lpstr>Roboto</vt:lpstr>
      <vt:lpstr>Times New Roman</vt:lpstr>
      <vt:lpstr>TEHIK Theme</vt:lpstr>
      <vt:lpstr>2_TEHIK Theme</vt:lpstr>
      <vt:lpstr> Sotsiaalministeeriumi valitsemisala RES 2022 - 2025</vt:lpstr>
      <vt:lpstr>PowerPointi esitlus</vt:lpstr>
      <vt:lpstr>PowerPointi esitlus</vt:lpstr>
      <vt:lpstr>PowerPointi esitlus</vt:lpstr>
      <vt:lpstr>PowerPointi esitlus</vt:lpstr>
      <vt:lpstr>PowerPointi esitlus</vt:lpstr>
      <vt:lpstr>PowerPointi esitlus</vt:lpstr>
      <vt:lpstr>Kasutatud lühendid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2019-06-14T11:38:42Z</dcterms:created>
  <dcterms:modified xsi:type="dcterms:W3CDTF">2022-06-08T12:32:37Z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